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64" r:id="rId12"/>
    <p:sldId id="365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2" r:id="rId24"/>
    <p:sldId id="314" r:id="rId25"/>
    <p:sldId id="315" r:id="rId26"/>
    <p:sldId id="316" r:id="rId27"/>
    <p:sldId id="317" r:id="rId28"/>
    <p:sldId id="318" r:id="rId29"/>
    <p:sldId id="363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53" r:id="rId66"/>
    <p:sldId id="354" r:id="rId67"/>
    <p:sldId id="366" r:id="rId68"/>
    <p:sldId id="293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529"/>
    <a:srgbClr val="B2B2B2"/>
    <a:srgbClr val="DADADA"/>
    <a:srgbClr val="75246B"/>
    <a:srgbClr val="E61F4F"/>
    <a:srgbClr val="575757"/>
    <a:srgbClr val="D18D05"/>
    <a:srgbClr val="11A74F"/>
    <a:srgbClr val="231F20"/>
    <a:srgbClr val="93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65" autoAdjust="0"/>
    <p:restoredTop sz="82487" autoAdjust="0"/>
  </p:normalViewPr>
  <p:slideViewPr>
    <p:cSldViewPr snapToGrid="0">
      <p:cViewPr varScale="1">
        <p:scale>
          <a:sx n="65" d="100"/>
          <a:sy n="65" d="100"/>
        </p:scale>
        <p:origin x="1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lise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08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5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806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50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88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25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617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076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75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245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05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090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70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770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359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9139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326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698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0147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84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7902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6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723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915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393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197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982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8424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608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570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4695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3725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973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927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346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673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5893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8801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705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43115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7002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47393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6580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698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57879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135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052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318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3316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0436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4340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32956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7075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3233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94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92049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0554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7137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6185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lise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355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93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3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4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13.11.2019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4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2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5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5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8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5699567" y="1087039"/>
            <a:ext cx="5877641" cy="1546741"/>
            <a:chOff x="5699567" y="1972564"/>
            <a:chExt cx="5877641" cy="1546741"/>
          </a:xfrm>
        </p:grpSpPr>
        <p:sp>
          <p:nvSpPr>
            <p:cNvPr id="20" name="Metin kutusu 19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9450985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4409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1298543" y="5676774"/>
            <a:ext cx="903289" cy="602840"/>
            <a:chOff x="11298543" y="5676774"/>
            <a:chExt cx="903289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FAB5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1298543" y="574553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LİSE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7533089" y="2993311"/>
            <a:ext cx="942795" cy="950137"/>
            <a:chOff x="474663" y="3333750"/>
            <a:chExt cx="1019175" cy="1027112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9599747" y="2993311"/>
            <a:ext cx="941327" cy="950137"/>
            <a:chOff x="2859088" y="3333750"/>
            <a:chExt cx="1017588" cy="1027112"/>
          </a:xfrm>
        </p:grpSpPr>
        <p:sp>
          <p:nvSpPr>
            <p:cNvPr id="33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8563613" y="2993311"/>
            <a:ext cx="942795" cy="950137"/>
            <a:chOff x="1670050" y="3333750"/>
            <a:chExt cx="1019175" cy="102711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10634413" y="2993311"/>
            <a:ext cx="942795" cy="950137"/>
            <a:chOff x="4054475" y="3333750"/>
            <a:chExt cx="1019175" cy="1027112"/>
          </a:xfrm>
        </p:grpSpPr>
        <p:sp>
          <p:nvSpPr>
            <p:cNvPr id="42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0" y="5541963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910012" cy="400110"/>
            <a:chOff x="554927" y="1881525"/>
            <a:chExt cx="691001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718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Aile içi çatışmalar yaşayan, sağlıklı  iletişimi olmayan aile üyeleri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Hayatlarında kaliteli vakit geçirebileceği  aktiviteler bulunmayanlar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 ilişkilerinde kendini ifade etmekte güçlük yaşayanlar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Aileleri teknolojiyi olumsuz ve bilinçsiz kullanan bireyler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34000" r="-1000" b="-70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</a:t>
                </a:r>
                <a:r>
                  <a:rPr lang="tr-TR" sz="2400" b="1" dirty="0" smtClean="0">
                    <a:solidFill>
                      <a:srgbClr val="FAB529"/>
                    </a:solidFill>
                  </a:rPr>
                  <a:t>1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1027769" y="3415491"/>
            <a:ext cx="3594565" cy="1684051"/>
            <a:chOff x="1027769" y="3415491"/>
            <a:chExt cx="3594565" cy="1684051"/>
          </a:xfrm>
        </p:grpSpPr>
        <p:sp>
          <p:nvSpPr>
            <p:cNvPr id="28" name="Dikdörtgen 27"/>
            <p:cNvSpPr/>
            <p:nvPr/>
          </p:nvSpPr>
          <p:spPr>
            <a:xfrm>
              <a:off x="1027769" y="3415491"/>
              <a:ext cx="3594565" cy="168405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1103552" y="3481757"/>
              <a:ext cx="3510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Bağımlı Kullanım:  Sorunun Ağına Takılıp </a:t>
              </a:r>
              <a:r>
                <a:rPr lang="tr-TR" sz="1600" b="1" dirty="0" smtClean="0">
                  <a:solidFill>
                    <a:srgbClr val="575757"/>
                  </a:solidFill>
                </a:rPr>
                <a:t>Kalmak </a:t>
              </a:r>
              <a:r>
                <a:rPr lang="tr-TR" sz="1600" dirty="0" smtClean="0">
                  <a:solidFill>
                    <a:srgbClr val="575757"/>
                  </a:solidFill>
                </a:rPr>
                <a:t>Kişinin </a:t>
              </a:r>
              <a:r>
                <a:rPr lang="tr-TR" sz="1600" dirty="0">
                  <a:solidFill>
                    <a:srgbClr val="575757"/>
                  </a:solidFill>
                </a:rPr>
                <a:t>artık kullanmak için herhangi bir sebebe ihtiyacı yoktur,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bütün zamanını ve eylemlerini sırf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bağlandığı teknoloji ürününe  göre belirler ve o ürüne ayırır.</a:t>
              </a: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1027769" y="1336251"/>
            <a:ext cx="3510675" cy="1415578"/>
            <a:chOff x="1027769" y="1336251"/>
            <a:chExt cx="3510675" cy="1415578"/>
          </a:xfrm>
        </p:grpSpPr>
        <p:sp>
          <p:nvSpPr>
            <p:cNvPr id="32" name="Dikdörtgen 31"/>
            <p:cNvSpPr/>
            <p:nvPr/>
          </p:nvSpPr>
          <p:spPr>
            <a:xfrm>
              <a:off x="1027769" y="1336251"/>
              <a:ext cx="3130207" cy="1415578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Metin kutusu 32"/>
            <p:cNvSpPr txBox="1"/>
            <p:nvPr/>
          </p:nvSpPr>
          <p:spPr>
            <a:xfrm>
              <a:off x="1027769" y="1336251"/>
              <a:ext cx="3510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Deneysel Kullanım: Merak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herhangi bir şekilde bir site,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oyun, bir uygulama veya benzer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teknoloji ürününden haberdar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olur, onu merak eder ve dener.</a:t>
              </a:r>
            </a:p>
          </p:txBody>
        </p:sp>
      </p:grpSp>
      <p:pic>
        <p:nvPicPr>
          <p:cNvPr id="34" name="Resim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47" y="1115384"/>
            <a:ext cx="1845000" cy="540000"/>
          </a:xfrm>
          <a:prstGeom prst="rect">
            <a:avLst/>
          </a:prstGeom>
        </p:spPr>
      </p:pic>
      <p:grpSp>
        <p:nvGrpSpPr>
          <p:cNvPr id="35" name="Grup 34"/>
          <p:cNvGrpSpPr/>
          <p:nvPr/>
        </p:nvGrpSpPr>
        <p:grpSpPr>
          <a:xfrm>
            <a:off x="5955014" y="700925"/>
            <a:ext cx="3670251" cy="1820134"/>
            <a:chOff x="5955014" y="700925"/>
            <a:chExt cx="3670251" cy="1820134"/>
          </a:xfrm>
        </p:grpSpPr>
        <p:sp>
          <p:nvSpPr>
            <p:cNvPr id="36" name="Dikdörtgen 35"/>
            <p:cNvSpPr/>
            <p:nvPr/>
          </p:nvSpPr>
          <p:spPr>
            <a:xfrm>
              <a:off x="5955014" y="700925"/>
              <a:ext cx="3670251" cy="182013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6041640" y="705177"/>
              <a:ext cx="35106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Sosyal Kullanım: Grupla Olmak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Kişinin belli bir teknolojik ürünü devamlı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ve düzenli olarak kullanan bir çevresi vardır, o çevreye girmek veya grup içinde kalmak üzere kendisi de kullanır, grubun gündemine dâhil olur, dışında kalmaktan kurtulur.</a:t>
              </a: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6136972" y="4528494"/>
            <a:ext cx="4604822" cy="1400667"/>
            <a:chOff x="6136972" y="4528494"/>
            <a:chExt cx="4604822" cy="1400667"/>
          </a:xfrm>
        </p:grpSpPr>
        <p:sp>
          <p:nvSpPr>
            <p:cNvPr id="39" name="Dikdörtgen 38"/>
            <p:cNvSpPr/>
            <p:nvPr/>
          </p:nvSpPr>
          <p:spPr>
            <a:xfrm>
              <a:off x="6136972" y="4528494"/>
              <a:ext cx="4604822" cy="140066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6192642" y="4565266"/>
              <a:ext cx="44781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>
                  <a:solidFill>
                    <a:srgbClr val="575757"/>
                  </a:solidFill>
                </a:rPr>
                <a:t>Operasyonel</a:t>
              </a:r>
              <a:r>
                <a:rPr lang="tr-TR" sz="1600" b="1" dirty="0">
                  <a:solidFill>
                    <a:srgbClr val="575757"/>
                  </a:solidFill>
                </a:rPr>
                <a:t> Kullanım: Belli Bir Amaç Gütmek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zevk almak, problemlerden kaçmak, boş zaman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doldurmak, can sıkıntısından kurtulmak, insanlardan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uzak kalmak gibi bir amaçla bir teknolojik ürünü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kullanmaya başlar ve kullanmaya devam eder.</a:t>
              </a: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1849" y="3268985"/>
            <a:ext cx="1845000" cy="540000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45444" y="4909285"/>
            <a:ext cx="1845000" cy="54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986" y="2118126"/>
            <a:ext cx="740475" cy="685914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488" y="5640261"/>
            <a:ext cx="650977" cy="503982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5" y="2780122"/>
            <a:ext cx="1096279" cy="1244425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178" y="3216662"/>
            <a:ext cx="979312" cy="12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0633"/>
            <a:ext cx="12201525" cy="6858000"/>
          </a:xfrm>
          <a:prstGeom prst="rect">
            <a:avLst/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12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" name="Dikdörtgen 2"/>
          <p:cNvSpPr/>
          <p:nvPr/>
        </p:nvSpPr>
        <p:spPr>
          <a:xfrm>
            <a:off x="-11112" y="748774"/>
            <a:ext cx="12203112" cy="1057013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469011" y="836614"/>
            <a:ext cx="7261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Hayatımızdaki gerçekler yerini sanallığa bıraktıkça, 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anı yaşama isteğimizi kaybederiz.</a:t>
            </a:r>
          </a:p>
        </p:txBody>
      </p:sp>
    </p:spTree>
    <p:extLst>
      <p:ext uri="{BB962C8B-B14F-4D97-AF65-F5344CB8AC3E}">
        <p14:creationId xmlns:p14="http://schemas.microsoft.com/office/powerpoint/2010/main" val="18812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13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57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Teknolojik bağımlılıklar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41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44" y="2255902"/>
            <a:ext cx="1620000" cy="162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34" y="2260222"/>
            <a:ext cx="1628901" cy="1620000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25" y="2263807"/>
            <a:ext cx="1628901" cy="162000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441" y="2263807"/>
            <a:ext cx="1628901" cy="1620000"/>
          </a:xfrm>
          <a:prstGeom prst="rect">
            <a:avLst/>
          </a:prstGeom>
        </p:spPr>
      </p:pic>
      <p:sp>
        <p:nvSpPr>
          <p:cNvPr id="46" name="Metin kutusu 45"/>
          <p:cNvSpPr txBox="1"/>
          <p:nvPr/>
        </p:nvSpPr>
        <p:spPr>
          <a:xfrm>
            <a:off x="2320943" y="4079258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E61F4F"/>
                </a:solidFill>
              </a:rPr>
              <a:t>İNTERNET VE</a:t>
            </a:r>
          </a:p>
          <a:p>
            <a:pPr algn="ctr"/>
            <a:r>
              <a:rPr lang="tr-TR" sz="1400" b="1" dirty="0">
                <a:solidFill>
                  <a:srgbClr val="E61F4F"/>
                </a:solidFill>
              </a:rPr>
              <a:t>SOSYAL MEDYA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4575872" y="4078555"/>
            <a:ext cx="95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231F20"/>
                </a:solidFill>
              </a:rPr>
              <a:t>TELEFON</a:t>
            </a:r>
          </a:p>
          <a:p>
            <a:pPr algn="ctr"/>
            <a:r>
              <a:rPr lang="tr-TR" sz="1400" b="1" dirty="0">
                <a:solidFill>
                  <a:srgbClr val="231F20"/>
                </a:solidFill>
              </a:rPr>
              <a:t>VE TABLET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622997" y="4078839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FAB529"/>
                </a:solidFill>
              </a:rPr>
              <a:t>OYUN</a:t>
            </a:r>
          </a:p>
          <a:p>
            <a:pPr algn="ctr"/>
            <a:r>
              <a:rPr lang="tr-TR" sz="1400" b="1" dirty="0">
                <a:solidFill>
                  <a:srgbClr val="FAB529"/>
                </a:solidFill>
              </a:rPr>
              <a:t>KONSOLLARI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8604419" y="4078136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1A74F"/>
                </a:solidFill>
              </a:rPr>
              <a:t>BİLGİSAYAR</a:t>
            </a:r>
          </a:p>
          <a:p>
            <a:pPr algn="ctr"/>
            <a:r>
              <a:rPr lang="tr-TR" sz="1400" b="1" dirty="0">
                <a:solidFill>
                  <a:srgbClr val="11A74F"/>
                </a:solidFill>
              </a:rPr>
              <a:t>VE TELEVİZYON</a:t>
            </a:r>
          </a:p>
        </p:txBody>
      </p:sp>
    </p:spTree>
    <p:extLst>
      <p:ext uri="{BB962C8B-B14F-4D97-AF65-F5344CB8AC3E}">
        <p14:creationId xmlns:p14="http://schemas.microsoft.com/office/powerpoint/2010/main" val="35660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1" grpId="0" animBg="1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14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20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Sosyal medya</a:t>
            </a:r>
          </a:p>
          <a:p>
            <a:r>
              <a:rPr lang="tr-TR" sz="6000" b="1" dirty="0"/>
              <a:t>bağımlılık yapar mı?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96325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Canınız sıkılınca aklınıza gelen ilk seçenekse,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805227"/>
            <a:ext cx="6550548" cy="369332"/>
            <a:chOff x="554927" y="2447025"/>
            <a:chExt cx="6550548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hayatınızın önüne geçiyorsa,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196091"/>
            <a:ext cx="6844162" cy="369332"/>
            <a:chOff x="554927" y="2447025"/>
            <a:chExt cx="6844162" cy="369332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Günlük hayatınızın ve sorumluluklarınızın aksamasına sebep oluyorsa,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561805"/>
            <a:ext cx="6844162" cy="369332"/>
            <a:chOff x="554927" y="2447025"/>
            <a:chExt cx="684416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arkadaşlıkların yerini sanal arkadaşlıklar ve takipçiler alıyorsa,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921917"/>
            <a:ext cx="6844162" cy="369332"/>
            <a:chOff x="554927" y="2447025"/>
            <a:chExt cx="684416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Aşırı zaman alıyor ve ulaşılamadığında huzursuzluk oluşturuyorsa,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554927" y="4304007"/>
            <a:ext cx="6844162" cy="646331"/>
            <a:chOff x="554927" y="2447025"/>
            <a:chExt cx="6844162" cy="646331"/>
          </a:xfrm>
        </p:grpSpPr>
        <p:sp>
          <p:nvSpPr>
            <p:cNvPr id="53" name="Dikdörtgen 52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Sürekli bir şeyler paylaşma ihtiyacı duyuyorsanız, 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sosyal medya bağımlısı</a:t>
              </a:r>
              <a:r>
                <a:rPr lang="tr-TR" dirty="0">
                  <a:solidFill>
                    <a:srgbClr val="575757"/>
                  </a:solidFill>
                </a:rPr>
                <a:t> olduğunuzdan söz edilebilir.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15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07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Peki ya oyunlar?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536631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Giderek oyun başında daha fazla zaman geçirmek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1945533"/>
            <a:ext cx="6550548" cy="646331"/>
            <a:chOff x="554927" y="2447025"/>
            <a:chExt cx="655054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 ya da arkadaşlarla birlikte vakit geçirmek yerine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oyun oynamayı tercih etmek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2573187"/>
            <a:ext cx="6844162" cy="646331"/>
            <a:chOff x="554927" y="2447025"/>
            <a:chExt cx="6844162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Oyunlarda alınan başarı ve ilerlemeleri gerçek hayattaki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başarılardan daha çok önemsemeye başlamak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200077"/>
            <a:ext cx="6844162" cy="646331"/>
            <a:chOff x="554927" y="2447025"/>
            <a:chExt cx="6844162" cy="646331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Aileden uzaklaşmak, oyun başında geçirilen süreyle ilgili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tartışmalar yaşamak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846408"/>
            <a:ext cx="6844162" cy="923330"/>
            <a:chOff x="554927" y="2447025"/>
            <a:chExt cx="6844162" cy="923330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 başında geçirilen fazla süre sonucu notların kötüleşmesi, devamsızlık sorunları, arkadaşlık ilişkilerinin bozulması, uykusuz kalma sorunlarının görülmesi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16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8392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32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Kurtulmak için öneriler: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8156838" y="1874154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 flipH="1">
            <a:off x="8477309" y="2194626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047206"/>
            <a:ext cx="4497747" cy="369332"/>
            <a:chOff x="554927" y="2047206"/>
            <a:chExt cx="4497747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047206"/>
              <a:ext cx="4306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Yavaş yavaş ama kararlı olarak azaltın.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141872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8807" y="2521363"/>
            <a:ext cx="4493867" cy="369332"/>
            <a:chOff x="558807" y="2521363"/>
            <a:chExt cx="4493867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521363"/>
              <a:ext cx="4306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Oyunun yerini doldurun (Spor,  hobi, vb.)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2637392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48975" y="3021150"/>
            <a:ext cx="4702534" cy="646331"/>
            <a:chOff x="548975" y="3021150"/>
            <a:chExt cx="4702534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7" y="3021150"/>
              <a:ext cx="45053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Düşünün! Sanal ortamdaki başarı ve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saygınlık mı daha değerli, gerçek hayattaki mi?</a:t>
              </a: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975" y="3149331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8807" y="3741053"/>
            <a:ext cx="4692702" cy="369332"/>
            <a:chOff x="558807" y="3741053"/>
            <a:chExt cx="469270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7" y="3741053"/>
              <a:ext cx="4505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Zararlarını, sizden aldıklarını değerlendirin.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3849164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8807" y="4231838"/>
            <a:ext cx="4692702" cy="369332"/>
            <a:chOff x="558807" y="4231838"/>
            <a:chExt cx="469270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7" y="4231838"/>
              <a:ext cx="4505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Gerekirse uzman yardımı alın.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43346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2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17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4431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 Cep telefonu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888132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208604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6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467905" y="2577740"/>
            <a:ext cx="444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sık sık kontrol ederim.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467905" y="1797801"/>
            <a:ext cx="5312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Aşağıdaki cümlelerin en az 5’ine katılıyorsanız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 bağımlısı olma riski taşıdığınız söylenebilir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467905" y="29277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her zaman yanımda taşırım.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67905" y="32463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Uyuduğumda cep telefonum ulaşabileceğim yerde durur.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7905" y="3585162"/>
            <a:ext cx="6571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kullanmaktan günlük işlerime vakit ayıramıyorum.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67905" y="3935820"/>
            <a:ext cx="6806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Kendimi kötü hissettiğimde cep telefonumu kullanmak bana iyi gelir.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67905" y="4256005"/>
            <a:ext cx="693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kullanmadığım zamanlarda kendimi kötü hissederim.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71444" y="4601724"/>
            <a:ext cx="8633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Başkalarıyla sohbette veya yemekte birlikteyken bile cep telefonumu sık sık kullanırım.</a:t>
            </a:r>
            <a:endParaRPr lang="tr-TR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9" grpId="0"/>
      <p:bldP spid="30" grpId="0"/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18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33408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679081"/>
            <a:ext cx="6851043" cy="1015663"/>
            <a:chOff x="554927" y="2679081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7908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Sabah uyandığınızda kendinizi hazır hissetmeden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(giyinmeden, kahvaltı etmeden vb.) cep telefonunuzu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elinize almayın.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804854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4927" y="3970890"/>
            <a:ext cx="6550548" cy="707886"/>
            <a:chOff x="554927" y="3970890"/>
            <a:chExt cx="6550548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3970890"/>
              <a:ext cx="63592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Güne pozitif ve sağlıklı şeylerle başlayın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 öyle sürdürün.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070072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3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19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1000" t="-24000" r="-1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554927" y="2540145"/>
            <a:ext cx="6847113" cy="1323439"/>
            <a:chOff x="554927" y="2540145"/>
            <a:chExt cx="6847113" cy="132343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2247" y="2540145"/>
              <a:ext cx="66597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Yatağınıza gitmeden en son 30 dakika önce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telefonunuzu kontrol edin. Eğer mesajlarınız,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cevapsız aramalarınız varsa dönüş yapmak için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ertesi günü bekleyin.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554927" y="4144690"/>
            <a:ext cx="6546618" cy="400110"/>
            <a:chOff x="554927" y="4144690"/>
            <a:chExt cx="6546618" cy="400110"/>
          </a:xfrm>
        </p:grpSpPr>
        <p:sp>
          <p:nvSpPr>
            <p:cNvPr id="33" name="Dikdörtgen 32"/>
            <p:cNvSpPr/>
            <p:nvPr/>
          </p:nvSpPr>
          <p:spPr>
            <a:xfrm>
              <a:off x="742247" y="4144690"/>
              <a:ext cx="63592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Uyku düzeninizi korumayı önceleyin.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236027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310684"/>
            <a:ext cx="572009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Bağımlılık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Belirtileri neler olabilir?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Sebepler neler olabilir?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Kimler risk altında?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Adım </a:t>
            </a:r>
            <a:r>
              <a:rPr lang="tr-TR" sz="2000" dirty="0">
                <a:solidFill>
                  <a:srgbClr val="575757"/>
                </a:solidFill>
              </a:rPr>
              <a:t>adım teknoloji bağımlılığı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Teknolojik bağımlılıklar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Teknoloji </a:t>
            </a:r>
            <a:r>
              <a:rPr lang="tr-TR" sz="2000" dirty="0">
                <a:solidFill>
                  <a:srgbClr val="575757"/>
                </a:solidFill>
              </a:rPr>
              <a:t>kullanımını nasıl zararlı hale getiriyoruz?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bağımlılığının zararları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testi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Kendimi nasıl koruyabilirim?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Bağımlılık riskinden korunmak için neler yapabilirim ?</a:t>
            </a:r>
            <a:endParaRPr lang="tr-TR" sz="2000" b="1" dirty="0">
              <a:solidFill>
                <a:srgbClr val="575757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B2B2B2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99" name="Grup 98"/>
          <p:cNvGrpSpPr/>
          <p:nvPr/>
        </p:nvGrpSpPr>
        <p:grpSpPr>
          <a:xfrm>
            <a:off x="510103" y="1353176"/>
            <a:ext cx="203200" cy="3708000"/>
            <a:chOff x="439811" y="1353176"/>
            <a:chExt cx="203200" cy="3708000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>
              <a:off x="532765" y="1353176"/>
              <a:ext cx="0" cy="3708000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439811" y="1421980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439811" y="172040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439811" y="201052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439811" y="230895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439811" y="262684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439811" y="292527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439811" y="321539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439811" y="3513822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" name="Oval 120"/>
            <p:cNvSpPr>
              <a:spLocks noChangeArrowheads="1"/>
            </p:cNvSpPr>
            <p:nvPr/>
          </p:nvSpPr>
          <p:spPr bwMode="auto">
            <a:xfrm>
              <a:off x="439811" y="3849865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" name="Oval 120"/>
            <p:cNvSpPr>
              <a:spLocks noChangeArrowheads="1"/>
            </p:cNvSpPr>
            <p:nvPr/>
          </p:nvSpPr>
          <p:spPr bwMode="auto">
            <a:xfrm>
              <a:off x="439811" y="4148293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439811" y="4438411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" name="Oval 120"/>
            <p:cNvSpPr>
              <a:spLocks noChangeArrowheads="1"/>
            </p:cNvSpPr>
            <p:nvPr/>
          </p:nvSpPr>
          <p:spPr bwMode="auto">
            <a:xfrm>
              <a:off x="439811" y="473683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53" y="348412"/>
            <a:ext cx="5271247" cy="49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20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5000" t="-24000" r="-1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51043" cy="707886"/>
            <a:chOff x="554927" y="2540145"/>
            <a:chExt cx="6851043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Cep telefonuyla yapmakta olduğunuz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en önemsiz aktiviteyi azaltarak işe başlayın.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8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21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000" t="-37000" r="-65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51043" cy="1015663"/>
            <a:chOff x="554927" y="2540145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kişiyle yüz yüze iletişimdeyken cep telefonunuzu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uzak bir yere koyma veya kapatma konusunda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kendinizle anlaşın.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22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49217" cy="707886"/>
            <a:chOff x="554927" y="2540145"/>
            <a:chExt cx="6849217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4351" y="2540145"/>
              <a:ext cx="6659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Yemek yerken, arkadaşlarınızla gezerken,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ders çalışırken, cep telefonlarınızı kullanmayın.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0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23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3935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kullanımını</a:t>
            </a:r>
          </a:p>
          <a:p>
            <a:r>
              <a:rPr lang="tr-TR" sz="6000" b="1" dirty="0"/>
              <a:t>nasıl zararlı hale getiriyoruz?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69834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İnterneti denetimsiz, sınırsız ve amaçsızca kullanarak,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805832"/>
            <a:ext cx="8287068" cy="646331"/>
            <a:chOff x="554927" y="2447025"/>
            <a:chExt cx="828706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6" y="2447025"/>
              <a:ext cx="80958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İnterneti, uygun olmayan içeriklere muhatap olacak şekilde ve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uzun süreli kullanarak,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481114"/>
            <a:ext cx="8144456" cy="646331"/>
            <a:chOff x="554927" y="2447025"/>
            <a:chExt cx="8144456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7953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Teknolojiyi, gündelik yaşamı ve sorumlulukları aksatacak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şekilde kullanarak,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4152166"/>
            <a:ext cx="6844162" cy="923330"/>
            <a:chOff x="554927" y="2447025"/>
            <a:chExt cx="6844162" cy="923330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Teknolojiyi; fiziksel, sosyal, psikolojik ve zihinsel gelişimi olumsuz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etkileyecek şekilde kullanarak teknoloji kullanımını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kendimiz için zararlı hale getiririz.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18" y="2739166"/>
            <a:ext cx="2321301" cy="307372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606976" y="3059668"/>
            <a:ext cx="16991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rgbClr val="575757"/>
                </a:solidFill>
              </a:rPr>
              <a:t>SONUÇ</a:t>
            </a:r>
          </a:p>
          <a:p>
            <a:pPr algn="ctr"/>
            <a:endParaRPr lang="tr-TR" sz="2400" b="1" dirty="0">
              <a:solidFill>
                <a:srgbClr val="575757"/>
              </a:solidFill>
            </a:endParaRP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Sosyal fobi</a:t>
            </a: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Huzursuzluk</a:t>
            </a: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Mutsuzluk</a:t>
            </a:r>
          </a:p>
        </p:txBody>
      </p:sp>
    </p:spTree>
    <p:extLst>
      <p:ext uri="{BB962C8B-B14F-4D97-AF65-F5344CB8AC3E}">
        <p14:creationId xmlns:p14="http://schemas.microsoft.com/office/powerpoint/2010/main" val="4754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79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gelişebilir!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588550" y="1902046"/>
            <a:ext cx="7367363" cy="707886"/>
            <a:chOff x="588550" y="1902046"/>
            <a:chExt cx="7367363" cy="707886"/>
          </a:xfrm>
        </p:grpSpPr>
        <p:sp>
          <p:nvSpPr>
            <p:cNvPr id="10" name="Dikdörtgen 9"/>
            <p:cNvSpPr/>
            <p:nvPr/>
          </p:nvSpPr>
          <p:spPr>
            <a:xfrm>
              <a:off x="1150596" y="1902046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Çocuk/genç dış dünyadan kopup bilgisayar  ve internet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için diğer </a:t>
              </a:r>
              <a:r>
                <a:rPr lang="tr-TR" sz="2000" b="1" dirty="0">
                  <a:solidFill>
                    <a:srgbClr val="E61F4F"/>
                  </a:solidFill>
                </a:rPr>
                <a:t>sorumluluklarını ihmal edebilir.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1974965"/>
              <a:ext cx="562047" cy="562047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88550" y="2842349"/>
            <a:ext cx="7367363" cy="707886"/>
            <a:chOff x="588550" y="2842349"/>
            <a:chExt cx="7367363" cy="707886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2915268"/>
              <a:ext cx="562047" cy="562047"/>
            </a:xfrm>
            <a:prstGeom prst="rect">
              <a:avLst/>
            </a:prstGeom>
          </p:spPr>
        </p:pic>
        <p:sp>
          <p:nvSpPr>
            <p:cNvPr id="20" name="Dikdörtgen 19"/>
            <p:cNvSpPr/>
            <p:nvPr/>
          </p:nvSpPr>
          <p:spPr>
            <a:xfrm>
              <a:off x="1150596" y="2842349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Dışarıda ya da okulda arkadaşlarıyla etkileşim içinde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olmak yerine </a:t>
              </a:r>
              <a:r>
                <a:rPr lang="tr-TR" sz="2000" b="1" dirty="0">
                  <a:solidFill>
                    <a:srgbClr val="E61F4F"/>
                  </a:solidFill>
                </a:rPr>
                <a:t>eve kapanabilir.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588549" y="3782651"/>
            <a:ext cx="7367363" cy="707886"/>
            <a:chOff x="588549" y="3782651"/>
            <a:chExt cx="7367363" cy="707886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49" y="3855571"/>
              <a:ext cx="562047" cy="562047"/>
            </a:xfrm>
            <a:prstGeom prst="rect">
              <a:avLst/>
            </a:prstGeom>
          </p:spPr>
        </p:pic>
        <p:sp>
          <p:nvSpPr>
            <p:cNvPr id="21" name="Dikdörtgen 20"/>
            <p:cNvSpPr/>
            <p:nvPr/>
          </p:nvSpPr>
          <p:spPr>
            <a:xfrm>
              <a:off x="1150595" y="3782651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Kendi oluşturduğu sanal dünyası içinde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kaybolur ve </a:t>
              </a:r>
              <a:r>
                <a:rPr lang="tr-TR" sz="2000" b="1" dirty="0">
                  <a:solidFill>
                    <a:srgbClr val="E61F4F"/>
                  </a:solidFill>
                </a:rPr>
                <a:t>sosyal yaşamdan kopar.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557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Sağlığımıza zarar verebilir!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696" y="1800721"/>
            <a:ext cx="3661093" cy="368436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886" y="1802452"/>
            <a:ext cx="3862516" cy="35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023451"/>
            <a:ext cx="3783324" cy="400110"/>
            <a:chOff x="554927" y="1881525"/>
            <a:chExt cx="3783324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592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Kişiler arası duyarlılıklar azalması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26295"/>
            <a:ext cx="2200646" cy="400110"/>
            <a:chOff x="554927" y="1881525"/>
            <a:chExt cx="220064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20093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Özgüvende düşüş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821973"/>
            <a:ext cx="4486337" cy="707886"/>
            <a:chOff x="554927" y="1881525"/>
            <a:chExt cx="4486337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2950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Çevreyle arasındaki ilişkinin zayıflaması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 da kopması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237513"/>
            <a:ext cx="4332320" cy="400110"/>
            <a:chOff x="554927" y="1881525"/>
            <a:chExt cx="4332320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1410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Sürekli uykusuz ve yorgun görünmeler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3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İnternetteki arkadaşlıkları fiziksel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arkadaşlıklara tercih etme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582260" cy="400110"/>
            <a:chOff x="554927" y="1881525"/>
            <a:chExt cx="4582260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4391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gelişimde önemli ölçüde gerileme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12240"/>
            <a:ext cx="4309109" cy="707886"/>
            <a:chOff x="554927" y="1881525"/>
            <a:chExt cx="4309109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1178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kaygı düzeyinde ve saldırganlık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davranışlarında yükselme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5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Giderek yalnızlaşma ve yüz yüze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ilişki kurmakta güçlük yaşama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178688" cy="400110"/>
            <a:chOff x="554927" y="1881525"/>
            <a:chExt cx="417868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3987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İçe dönüklük (çekinme-kaçınma hâli)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29012"/>
            <a:ext cx="3484074" cy="400110"/>
            <a:chOff x="554927" y="1881525"/>
            <a:chExt cx="3484074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329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Kuru gözler, baş ve sırt ağrıları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6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331828" y="1696072"/>
            <a:ext cx="5528345" cy="354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81179"/>
            <a:ext cx="10354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Teknoloji bağımlılığının olumsuz etkileri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TeknolojiBagimliligininOlumsuzEtkile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509" y="1696072"/>
            <a:ext cx="2000983" cy="35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509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1485720"/>
            <a:ext cx="5333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Bağımlılık kişinin kullandığı bir nesne veya yaptığı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eylem üzerinde kontrolünü kaybetmesi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onsuz bir yaşam sürememeye başlamasıdır.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25546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Kullanım ve davranış hayatın ciddi bir bölümünü </a:t>
            </a:r>
          </a:p>
          <a:p>
            <a:r>
              <a:rPr lang="tr-TR" dirty="0">
                <a:solidFill>
                  <a:srgbClr val="575757"/>
                </a:solidFill>
              </a:rPr>
              <a:t>kaplar, kişi yapmak zorunda olduğu </a:t>
            </a:r>
          </a:p>
          <a:p>
            <a:r>
              <a:rPr lang="tr-TR" dirty="0">
                <a:solidFill>
                  <a:srgbClr val="575757"/>
                </a:solidFill>
              </a:rPr>
              <a:t>işler ve ilişkiler dışında bütün vaktini ve  </a:t>
            </a:r>
          </a:p>
          <a:p>
            <a:r>
              <a:rPr lang="tr-TR" dirty="0">
                <a:solidFill>
                  <a:srgbClr val="575757"/>
                </a:solidFill>
              </a:rPr>
              <a:t>fiziksel enerjisini büyük oranda bağımlı </a:t>
            </a:r>
          </a:p>
          <a:p>
            <a:r>
              <a:rPr lang="tr-TR" dirty="0">
                <a:solidFill>
                  <a:srgbClr val="575757"/>
                </a:solidFill>
              </a:rPr>
              <a:t>olduğu maddeye veya eyleme yatırır.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28077" y="40769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Günümüzde sıklıkla görülen </a:t>
            </a:r>
          </a:p>
          <a:p>
            <a:r>
              <a:rPr lang="tr-TR" dirty="0">
                <a:solidFill>
                  <a:srgbClr val="575757"/>
                </a:solidFill>
              </a:rPr>
              <a:t>bağımlılıklardan biri de </a:t>
            </a:r>
          </a:p>
          <a:p>
            <a:r>
              <a:rPr lang="tr-TR" dirty="0">
                <a:solidFill>
                  <a:srgbClr val="575757"/>
                </a:solidFill>
              </a:rPr>
              <a:t>teknoloji bağımlılığıdır.</a:t>
            </a:r>
            <a:endParaRPr lang="tr-TR" b="1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2" y="4008455"/>
            <a:ext cx="5529489" cy="113764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6" name="Metin kutusu 15"/>
          <p:cNvSpPr txBox="1"/>
          <p:nvPr/>
        </p:nvSpPr>
        <p:spPr>
          <a:xfrm>
            <a:off x="435784" y="1618823"/>
            <a:ext cx="50417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Soruları okuyup kendinizi değerlendiriniz.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Kendinize yandaki puanlardan uygun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olanı veriniz ve verdiğiniz puanı not ediniz. </a:t>
            </a: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Testin sonunda puanlarınızı toplayınız.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Böylece internet ve teknoloji bağımlılığı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konusunda durumunuzu belirlemiş olacaksınız.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447166" y="4367142"/>
            <a:ext cx="369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Haydi o zaman, soruları cevaplayalım.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711" y="1802114"/>
            <a:ext cx="4590000" cy="3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7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6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580018"/>
            <a:ext cx="7009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Bilgisayar ya da diğer teknolojik aygıtlarınla geçirdiğin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zaman yüzünden gündelik sorumluluklarında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aksama oluyor mu?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178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381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Daha fazla internette kalmak için evdeki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sorumluluklarınızı ne sıklıkta ihmal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2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7847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5475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İnternetin heyecanını dostlarınızın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yakınlığına ne sıklıkta tercih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3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2198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4906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 üzerinden ne sıklıkta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yeni biriyle arkadaşlık kuruyorsunuz?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4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1048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5906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Hayatınızdaki insanlar internette geçirdiğiniz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süre konusunda ne sıklıkta şikâyet ediyorlar?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5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8660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049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geçirdiğiniz zaman nedeniyle işinizde ya 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derslerinizde ne sıklıkta problem yaşıyorsunuz?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6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844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655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Bir şey yapmadan önce sosyal medya hesaplarınızı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sıklıkta kontrol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7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7726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90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İşteki veya dersteki performansınız ya 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üretkenliğiniz ne sıklıkta internet sebebiyle düşüyor?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8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3175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100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ne yaptığınız sorulduğunda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saldırgan ya da ketum oluyorsunuz?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9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5235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531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99693"/>
            <a:ext cx="47693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bağımlılığı, teknolojiyi kullanmada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onunla ilişkide kişinin iradesini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kaybetmesi, kendini denetleyememesi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onsuz bir yaşam sürememeye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başlaması hâlidir.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4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0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8226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Hayatınızla alakalı sizi rahatsız eden düşünceleri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interneti kullanarak zihninizden uzaklaştırıyorsunuz?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10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5287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383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Ne sıklıkta kendinizi tekrar ne zaman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internete gireceğinizi düşünürken buluyorsunuz?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11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9575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04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İnternetin olmadığı bir hayatın boş,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keyifsiz ve sıkıcı olacağını ne sıklıkta düşünüyorsunuz?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12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4090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437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İnternetteyken meşgul edildiğinizde ne sıklıkta bağırıyor,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sinirleniyor ya da sıkılmış duruyorsunuz?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13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6834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631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Gece geç vakitlere kadar internette olduğunuz için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uykusuz kalıyorsunuz?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14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5576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564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olmadığınızda internete ne zaman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geri döneceğinizle ne sıklıkta meşgul oluyorsunuz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veya internette olduğunuzu ne sıklıkta hayal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15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2280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5995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İnternetteyken kendinizi ne sıklıkta kendinize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“Birkaç dakika daha!” derken buluyorsunuz?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16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726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480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geçirdiğiniz vakti azaltmaya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çalışıyor ancak başarılı olamıyorsunuz?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17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4757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06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ne kadar kaldığınızı yakınlarınızdan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saklamaya ne sıklıkta çalışıyorsunuz?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18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348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450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Arkadaşlarınızla dışarı gitmek yerine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internette kalmayı ne sıklıkta tercih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19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1812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1339148" y="2669349"/>
            <a:ext cx="2482859" cy="1956814"/>
            <a:chOff x="1339148" y="2669349"/>
            <a:chExt cx="2482859" cy="1956814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339478" y="3948749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339148" y="4041388"/>
              <a:ext cx="2482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harcanan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vaktin giderek artması 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577" y="2669349"/>
              <a:ext cx="1170000" cy="10575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4293103" y="3896797"/>
            <a:ext cx="3605795" cy="2148439"/>
            <a:chOff x="4293103" y="3896797"/>
            <a:chExt cx="3605795" cy="2148439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375" y="389679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4854901" y="512160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4293103" y="5214239"/>
              <a:ext cx="36057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Ruhsal, sosyal, adli ya da bedensel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bir sorun oluşturmasına rağmen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 kullanılmaya devam edilmesi</a:t>
              </a:r>
            </a:p>
          </p:txBody>
        </p:sp>
      </p:grpSp>
      <p:sp>
        <p:nvSpPr>
          <p:cNvPr id="44" name="Dikdörtgen 43"/>
          <p:cNvSpPr/>
          <p:nvPr/>
        </p:nvSpPr>
        <p:spPr>
          <a:xfrm>
            <a:off x="3645489" y="1809110"/>
            <a:ext cx="4901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600" b="1" dirty="0">
                <a:solidFill>
                  <a:srgbClr val="E61F4F"/>
                </a:solidFill>
              </a:rPr>
              <a:t>Teknoloji bağımlılığın başladığını ya da başlamak  üzere </a:t>
            </a:r>
          </a:p>
          <a:p>
            <a:pPr algn="ctr"/>
            <a:r>
              <a:rPr lang="tr-TR" sz="1600" b="1" dirty="0">
                <a:solidFill>
                  <a:srgbClr val="E61F4F"/>
                </a:solidFill>
              </a:rPr>
              <a:t>olduğunu aşağıdaki davranışlardan anlayabiliriz;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7604068" y="2714300"/>
            <a:ext cx="3891643" cy="2107574"/>
            <a:chOff x="7604068" y="2714300"/>
            <a:chExt cx="3891643" cy="2107574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8308790" y="3898238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7604068" y="3990877"/>
              <a:ext cx="38916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Teknolojiden uzak kalınca huzursuzluk,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uykusuzluk, öfke gibi yoksunluk belirtilerinin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ortaya çıkması </a:t>
              </a:r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8014" y="2714300"/>
              <a:ext cx="1023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805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 kullanmadığınız zaman ne sıklıkta depresif,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huysuz ve kaygılı oluyor ve internet kullandığınızda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bu durumun geçtiğini hissediyorsunuz?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20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5382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588" y="-1"/>
            <a:ext cx="12199937" cy="2010847"/>
          </a:xfrm>
          <a:prstGeom prst="rect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Metin kutusu 20"/>
          <p:cNvSpPr txBox="1"/>
          <p:nvPr/>
        </p:nvSpPr>
        <p:spPr>
          <a:xfrm>
            <a:off x="652463" y="583599"/>
            <a:ext cx="2781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İşte Sonuç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689327" y="2435799"/>
            <a:ext cx="11130183" cy="707886"/>
            <a:chOff x="689327" y="2291095"/>
            <a:chExt cx="11130183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689327" y="2454608"/>
              <a:ext cx="1969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20-49 Puan Arası</a:t>
              </a:r>
              <a:endPara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Metin kutusu 24"/>
            <p:cNvSpPr txBox="1"/>
            <p:nvPr/>
          </p:nvSpPr>
          <p:spPr>
            <a:xfrm>
              <a:off x="4653125" y="2291095"/>
              <a:ext cx="7166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Ortalama bir internet kullanıcısısınız.  Bazen internette biraz fazla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kalabiliyor ancak kullanımınızı genel olarak kontrol edebiliyorsunuz.</a:t>
              </a:r>
            </a:p>
          </p:txBody>
        </p:sp>
      </p:grpSp>
      <p:pic>
        <p:nvPicPr>
          <p:cNvPr id="30" name="Resim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366" y="-144009"/>
            <a:ext cx="3583101" cy="2818060"/>
          </a:xfrm>
          <a:prstGeom prst="rect">
            <a:avLst/>
          </a:prstGeom>
        </p:spPr>
      </p:pic>
      <p:grpSp>
        <p:nvGrpSpPr>
          <p:cNvPr id="31" name="Grup 30"/>
          <p:cNvGrpSpPr/>
          <p:nvPr/>
        </p:nvGrpSpPr>
        <p:grpSpPr>
          <a:xfrm>
            <a:off x="689327" y="3311538"/>
            <a:ext cx="11130183" cy="1015663"/>
            <a:chOff x="689327" y="2300720"/>
            <a:chExt cx="11130183" cy="1015663"/>
          </a:xfrm>
        </p:grpSpPr>
        <p:sp>
          <p:nvSpPr>
            <p:cNvPr id="32" name="Metin kutusu 31"/>
            <p:cNvSpPr txBox="1"/>
            <p:nvPr/>
          </p:nvSpPr>
          <p:spPr>
            <a:xfrm>
              <a:off x="689327" y="2454608"/>
              <a:ext cx="1969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50-79 Puan Arası</a:t>
              </a:r>
              <a:endPara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4653125" y="2300720"/>
              <a:ext cx="7166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İnternet sebebiyle zaman zaman veya sık sık  problem yaşıyorsunuz. İnternet kullanımının hayatınız üzerindeki tam etkisini ciddi şekilde değerlendirmelisiniz.</a:t>
              </a:r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689327" y="4412141"/>
            <a:ext cx="11130183" cy="1015663"/>
            <a:chOff x="689327" y="2300720"/>
            <a:chExt cx="11130183" cy="1015663"/>
          </a:xfrm>
        </p:grpSpPr>
        <p:sp>
          <p:nvSpPr>
            <p:cNvPr id="36" name="Metin kutusu 35"/>
            <p:cNvSpPr txBox="1"/>
            <p:nvPr/>
          </p:nvSpPr>
          <p:spPr>
            <a:xfrm>
              <a:off x="689327" y="2454608"/>
              <a:ext cx="20994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80-100 Puan Arası</a:t>
              </a:r>
              <a:endPara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Metin kutusu 37"/>
            <p:cNvSpPr txBox="1"/>
            <p:nvPr/>
          </p:nvSpPr>
          <p:spPr>
            <a:xfrm>
              <a:off x="4653125" y="2300720"/>
              <a:ext cx="7166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İnternet kullanımınız hayatınızda önemli problemlere sebep oluyor. İnternetin hayatınız üzerindeki etkisini değerlendirmeli ve internet kullanmanıza sebep olan problemleri tespit etmelisiniz.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7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100000" t="-7000" r="-15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0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Alternatifler Oluşturun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46417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Evde/okulda ya da ev/okul dışında severek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yapabileceğiniz alternatifler bulun.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 bir spor ya da hobi çalışmasına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katılmak da olabilir, okulda sınıfça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evde ailece oyunlar oynamak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sohbet etmek de olabilir. </a:t>
            </a:r>
          </a:p>
        </p:txBody>
      </p:sp>
    </p:spTree>
    <p:extLst>
      <p:ext uri="{BB962C8B-B14F-4D97-AF65-F5344CB8AC3E}">
        <p14:creationId xmlns:p14="http://schemas.microsoft.com/office/powerpoint/2010/main" val="2843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Hep Oturmak Olmaz!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60730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Sürekli teknolojik alet başında olmak, fiziksel aktivitemizi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kısıtlayarak hareketsiz bir yaşam sürmemize sebep olur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bu durum sağlığımızı olumsuz etkiler.</a:t>
            </a:r>
          </a:p>
        </p:txBody>
      </p:sp>
    </p:spTree>
    <p:extLst>
      <p:ext uri="{BB962C8B-B14F-4D97-AF65-F5344CB8AC3E}">
        <p14:creationId xmlns:p14="http://schemas.microsoft.com/office/powerpoint/2010/main" val="2388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76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Ortak Vakitleri Çoğaltın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5449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Aile olarak geçirdiğiniz ortak vakitlerin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ve bu vakitlerde herkesin birlikte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özen gösterin. Özellikle kahvaltı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akşam yemeklerini beraberce yemeye dikkat edin. </a:t>
            </a:r>
          </a:p>
        </p:txBody>
      </p:sp>
    </p:spTree>
    <p:extLst>
      <p:ext uri="{BB962C8B-B14F-4D97-AF65-F5344CB8AC3E}">
        <p14:creationId xmlns:p14="http://schemas.microsoft.com/office/powerpoint/2010/main" val="40023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65000" t="-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Zaman Sınırlaması Şart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367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ile geçireceğiniz zamanı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başından planlayın.</a:t>
            </a:r>
          </a:p>
        </p:txBody>
      </p:sp>
    </p:spTree>
    <p:extLst>
      <p:ext uri="{BB962C8B-B14F-4D97-AF65-F5344CB8AC3E}">
        <p14:creationId xmlns:p14="http://schemas.microsoft.com/office/powerpoint/2010/main" val="26793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Alışkanlıklarınızla Oynayın!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4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Alışkın olduğunuz teknoloji kullanma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zamanını ve mekânını tam zıt saatlere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mekânlara kaydırabilirsiniz.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9000" t="-10000" r="-3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6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40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Dış Durdurucu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4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Makul süreyle teknoloji kullanımlarınızın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hemen ardına yapılması zorunlu bir iş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planlayabilirsiniz.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68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Kendinize Hedefler Koyun!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850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kullanımınıza makul bir zaman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sınırlaması koyabilir ve bu süreyi yavaş yavaş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azaltabilirsiniz.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398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Çok Kullandığınız İşlevlerden Uzak Durun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5060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Sık kullandığınız teknoloji ürününün işlevinden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olabildiğince uzaklaşıp alternatiflerine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yönelebilir, örneğin sosyal medya çok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kullanıyorsanız klasik mektuplara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başvurabilirsiniz.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75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2844825" y="1600446"/>
            <a:ext cx="2605265" cy="1956814"/>
            <a:chOff x="1536143" y="1755524"/>
            <a:chExt cx="2605265" cy="1956814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597676" y="3034924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536143" y="3127563"/>
              <a:ext cx="2605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Planlanandan daha fazla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karşısında kalınması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3775" y="1755524"/>
              <a:ext cx="1170000" cy="105750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2705669" y="4006465"/>
            <a:ext cx="3010248" cy="1902217"/>
            <a:chOff x="7781621" y="4391057"/>
            <a:chExt cx="3010248" cy="1902217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1120" y="439105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8045646" y="56158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7781621" y="5708499"/>
              <a:ext cx="30102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geçirilen vakitle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ilgili kontrolün kaybedilmesi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562462" y="1673457"/>
            <a:ext cx="3190745" cy="1883803"/>
            <a:chOff x="6251439" y="1788213"/>
            <a:chExt cx="3190745" cy="1883803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6605712" y="2994602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251439" y="3087241"/>
              <a:ext cx="31907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Zamanın büyük çoğunluğunun fiilen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 da zihnen teknolojiyle geçirilmesi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8061" y="1788213"/>
              <a:ext cx="1057500" cy="1035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6605710" y="3950844"/>
            <a:ext cx="3104248" cy="2206310"/>
            <a:chOff x="3458217" y="3836386"/>
            <a:chExt cx="3104248" cy="220631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7840" y="3836386"/>
              <a:ext cx="945000" cy="1080000"/>
            </a:xfrm>
            <a:prstGeom prst="rect">
              <a:avLst/>
            </a:prstGeom>
          </p:spPr>
        </p:pic>
        <p:sp>
          <p:nvSpPr>
            <p:cNvPr id="23" name="Line 64"/>
            <p:cNvSpPr>
              <a:spLocks noChangeShapeType="1"/>
            </p:cNvSpPr>
            <p:nvPr/>
          </p:nvSpPr>
          <p:spPr bwMode="auto">
            <a:xfrm>
              <a:off x="3769241" y="51190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3458217" y="5211699"/>
              <a:ext cx="31042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Teknolojinin, sorumlulukların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(iş, okul, aile, bireysel temizlik gibi)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yerine getirilmesini engellemesi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1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Hatırlatıcı Kartlar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598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Teknolojinin bağımlı kullanımının neler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kaybettireceğini hatırlatıcı kartları evinizin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uygun yerlerine asabilirsiniz.</a:t>
            </a: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6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16" grpId="0" animBg="1"/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82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Gerektiğinde Yardım İsteyin!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598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Başta okul rehber öğretmeni olmak üzere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ihtiyaç duyduğunuzda uzman desteği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alabilirsiniz.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5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124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Spor Yapın!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7967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Spor yapmak vücutta biriken enerjiyi sağlıklı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şekilde boşaltmayı sağlayacağından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bağımlılığın tedavi sürecini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kolaylaştırabilecektir.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87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88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Düşüncelerinizi Kontrol Edin!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3514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bağımlılığına sebep olan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 arttıran otomatik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düşüncelerinizi ve </a:t>
            </a:r>
            <a:r>
              <a:rPr lang="tr-TR" sz="2000" dirty="0" err="1">
                <a:solidFill>
                  <a:srgbClr val="575757"/>
                </a:solidFill>
              </a:rPr>
              <a:t>şartlanmışlıklarınızı</a:t>
            </a:r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gözden geçirebilirsiniz.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5000" t="-16000" r="-11000" b="-13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9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35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Sosyal Beceriler Edinin!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50488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Yeni yeni sosyal becerilerin kazanılması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bağımlılığının tedavisinde oldukça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faydalı olabilmektedir. Kendini ifade edebilme,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iletişim becerilerine sahip olabilme,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öfke kontrolü, zaman yönetimi becerilerine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sahip olabilme gibi…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6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9" y="572053"/>
            <a:ext cx="1372500" cy="12375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77" y="2344766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" y="2620391"/>
            <a:ext cx="2362500" cy="1271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99" y="4636713"/>
            <a:ext cx="1001250" cy="1631250"/>
          </a:xfrm>
          <a:prstGeom prst="rect">
            <a:avLst/>
          </a:prstGeom>
        </p:spPr>
      </p:pic>
      <p:sp>
        <p:nvSpPr>
          <p:cNvPr id="48" name="Metin kutusu 47"/>
          <p:cNvSpPr txBox="1"/>
          <p:nvPr/>
        </p:nvSpPr>
        <p:spPr>
          <a:xfrm>
            <a:off x="454743" y="97855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e-sosyal misiniz?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a-sosyal mi?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7156074" y="708153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Hayat nehri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netten akmıyor!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905207" y="2788108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İnternete bağlı ol,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 olma.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65484" y="4774656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çevreni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medya 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kısıtlama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979905" y="4797528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Telefonun çeksin,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ama seni içine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çekmesin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7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10" y="4154824"/>
            <a:ext cx="1816576" cy="16378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608" y="746788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56" y="5384455"/>
            <a:ext cx="2003616" cy="107813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731" y="1724332"/>
            <a:ext cx="1001250" cy="1631250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3268605" y="1049587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Sıfır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sınırsız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yeterince teknoloji.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186870" y="3616215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Teknoloji çözüm üretir,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bağımlılık sorun üretir.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7572227" y="3303500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Azı karar,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çoğu zarar.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9101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5699567" y="1087039"/>
            <a:ext cx="5841363" cy="1546741"/>
            <a:chOff x="5699567" y="1972564"/>
            <a:chExt cx="5841363" cy="1546741"/>
          </a:xfrm>
        </p:grpSpPr>
        <p:sp>
          <p:nvSpPr>
            <p:cNvPr id="16" name="Metin kutusu 15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9414707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7492982" y="2877637"/>
            <a:ext cx="942795" cy="950137"/>
            <a:chOff x="474663" y="3333750"/>
            <a:chExt cx="1019175" cy="1027112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9559640" y="2877637"/>
            <a:ext cx="941327" cy="950137"/>
            <a:chOff x="2859088" y="3333750"/>
            <a:chExt cx="1017588" cy="1027112"/>
          </a:xfrm>
        </p:grpSpPr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8523506" y="2877637"/>
            <a:ext cx="942795" cy="950137"/>
            <a:chOff x="1670050" y="3333750"/>
            <a:chExt cx="1019175" cy="1027112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10594306" y="2877637"/>
            <a:ext cx="942795" cy="950137"/>
            <a:chOff x="4054475" y="3333750"/>
            <a:chExt cx="1019175" cy="1027112"/>
          </a:xfrm>
        </p:grpSpPr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64" y="5067300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066572"/>
            <a:ext cx="6932198" cy="400110"/>
            <a:chOff x="554927" y="1881525"/>
            <a:chExt cx="6932198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6740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Kontrolsüz ve ölçüsüz kullanımın ne olduğuna dair bilgi eksikliği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81971"/>
            <a:ext cx="6130696" cy="400110"/>
            <a:chOff x="554927" y="1881525"/>
            <a:chExt cx="613069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59394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Bağımlılığın sonuçlarını bilmemek veya önemsememek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331225"/>
            <a:ext cx="4279613" cy="400110"/>
            <a:chOff x="554927" y="1881525"/>
            <a:chExt cx="4279613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088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Merak duygusunu kontrol edememek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951887"/>
            <a:ext cx="5340993" cy="400110"/>
            <a:chOff x="554927" y="1881525"/>
            <a:chExt cx="5340993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149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 arkadaş çevresinin içerisinde bulunmak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482549"/>
            <a:ext cx="5691795" cy="400110"/>
            <a:chOff x="554927" y="1881525"/>
            <a:chExt cx="5691795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500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Can sıkıntısı ve yapacak daha iyi bir şey bulamamak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2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076654"/>
            <a:ext cx="6787543" cy="400110"/>
            <a:chOff x="554927" y="1881525"/>
            <a:chExt cx="6787543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6596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Dışlanma korkusuyla arkadaşlarının her istediğini kabul etmek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689768"/>
            <a:ext cx="6057664" cy="400110"/>
            <a:chOff x="554927" y="1881525"/>
            <a:chExt cx="6057664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866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ilişki kuramamak ya da kurarken  güçlük çekmek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381911"/>
            <a:ext cx="6541706" cy="707886"/>
            <a:chOff x="554927" y="1881525"/>
            <a:chExt cx="6541706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63504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Problemleri nasıl çözeceğini bilmemek ve  sorunları çözmek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yerine teknolojiye yönelmek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271776"/>
            <a:ext cx="5966292" cy="707886"/>
            <a:chOff x="554927" y="1881525"/>
            <a:chExt cx="5966292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775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Gerçek dünyada başarılamayan şeyleri  sanal dünyada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elde etmeye çalışmak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155832" cy="400110"/>
            <a:chOff x="554927" y="1881525"/>
            <a:chExt cx="615583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5964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Spordan uzak duran ve hareketsiz yaşamı  tercih edenler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Olumsuz ve bağımlı arkadaş çevresi bulunanlar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646331"/>
            <a:chOff x="554927" y="2970954"/>
            <a:chExt cx="6287250" cy="646331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Ders başarısı sürekli düşük olan ya da  okul dışı faaliyetlere karşı isteksiz olanlar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646331"/>
            <a:chOff x="554927" y="2970954"/>
            <a:chExt cx="6287250" cy="646331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 edinme, iletişim kurma ve iletişimi  devam ettirme becerileri az olanlar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000" r="-37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3351</Words>
  <Application>Microsoft Office PowerPoint</Application>
  <PresentationFormat>Geniş ekran</PresentationFormat>
  <Paragraphs>698</Paragraphs>
  <Slides>68</Slides>
  <Notes>63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Sümeyye Demir</cp:lastModifiedBy>
  <cp:revision>185</cp:revision>
  <dcterms:created xsi:type="dcterms:W3CDTF">2016-11-17T08:54:28Z</dcterms:created>
  <dcterms:modified xsi:type="dcterms:W3CDTF">2019-11-13T11:24:07Z</dcterms:modified>
</cp:coreProperties>
</file>