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B1DEFA8C-F947-479F-BE07-76B6B3F80BF1}"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transition>
    <p:split orient="vert"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plit orient="ver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split orient="ver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p:split orient="ver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split orient="ver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plit orient="ver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split orient="ver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split orient="ver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22.11.2020</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transition>
    <p:split orient="ver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F75050-0E15-4C5B-92B0-66D068882F1F}" type="datetimeFigureOut">
              <a:rPr lang="tr-TR" smtClean="0"/>
              <a:pPr/>
              <a:t>22.11.2020</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split orient="vert" dir="in"/>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714348" y="3143248"/>
            <a:ext cx="6400800" cy="1752600"/>
          </a:xfrm>
        </p:spPr>
        <p:txBody>
          <a:bodyPr>
            <a:normAutofit/>
          </a:bodyPr>
          <a:lstStyle/>
          <a:p>
            <a:r>
              <a:rPr lang="tr-TR" sz="4400" dirty="0" smtClean="0">
                <a:solidFill>
                  <a:srgbClr val="00B0F0"/>
                </a:solidFill>
                <a:latin typeface="Comic Sans MS" pitchFamily="66" charset="0"/>
              </a:rPr>
              <a:t>              BECERİLERİ</a:t>
            </a:r>
            <a:endParaRPr lang="tr-TR" sz="4400" dirty="0">
              <a:solidFill>
                <a:srgbClr val="00B0F0"/>
              </a:solidFill>
              <a:latin typeface="Comic Sans MS" pitchFamily="66" charset="0"/>
            </a:endParaRPr>
          </a:p>
        </p:txBody>
      </p:sp>
      <p:sp>
        <p:nvSpPr>
          <p:cNvPr id="2" name="1 Başlık"/>
          <p:cNvSpPr>
            <a:spLocks noGrp="1"/>
          </p:cNvSpPr>
          <p:nvPr>
            <p:ph type="ctrTitle"/>
          </p:nvPr>
        </p:nvSpPr>
        <p:spPr>
          <a:xfrm>
            <a:off x="0" y="1357298"/>
            <a:ext cx="7772400" cy="1470025"/>
          </a:xfrm>
        </p:spPr>
        <p:txBody>
          <a:bodyPr>
            <a:normAutofit/>
          </a:bodyPr>
          <a:lstStyle/>
          <a:p>
            <a:r>
              <a:rPr lang="tr-TR" sz="4800" dirty="0" smtClean="0">
                <a:solidFill>
                  <a:srgbClr val="00B0F0"/>
                </a:solidFill>
                <a:latin typeface="Comic Sans MS" pitchFamily="66" charset="0"/>
              </a:rPr>
              <a:t>İLETİŞİM</a:t>
            </a:r>
            <a:endParaRPr lang="tr-TR" sz="4800" dirty="0">
              <a:solidFill>
                <a:srgbClr val="00B0F0"/>
              </a:solidFill>
              <a:latin typeface="Comic Sans MS" pitchFamily="66" charset="0"/>
            </a:endParaRPr>
          </a:p>
        </p:txBody>
      </p:sp>
      <p:pic>
        <p:nvPicPr>
          <p:cNvPr id="1026" name="Picture 2" descr="C:\Users\gamze\Desktop\indir (1).jpg"/>
          <p:cNvPicPr>
            <a:picLocks noChangeAspect="1" noChangeArrowheads="1"/>
          </p:cNvPicPr>
          <p:nvPr/>
        </p:nvPicPr>
        <p:blipFill>
          <a:blip r:embed="rId2"/>
          <a:srcRect/>
          <a:stretch>
            <a:fillRect/>
          </a:stretch>
        </p:blipFill>
        <p:spPr bwMode="auto">
          <a:xfrm>
            <a:off x="2643174" y="4857760"/>
            <a:ext cx="3724275" cy="1228725"/>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1571612"/>
            <a:ext cx="6400800" cy="4067188"/>
          </a:xfrm>
        </p:spPr>
        <p:txBody>
          <a:bodyPr>
            <a:normAutofit/>
          </a:bodyPr>
          <a:lstStyle/>
          <a:p>
            <a:pPr algn="just"/>
            <a:r>
              <a:rPr lang="tr-TR" sz="2800" dirty="0" smtClean="0">
                <a:solidFill>
                  <a:schemeClr val="tx1"/>
                </a:solidFill>
                <a:latin typeface="Comic Sans MS" pitchFamily="66" charset="0"/>
              </a:rPr>
              <a:t>‘’Sürekli konuşmanız dikkatimi dağıtıyor.’’</a:t>
            </a:r>
          </a:p>
          <a:p>
            <a:pPr algn="just"/>
            <a:r>
              <a:rPr lang="tr-TR" sz="2800" dirty="0" smtClean="0">
                <a:solidFill>
                  <a:schemeClr val="tx1"/>
                </a:solidFill>
                <a:latin typeface="Comic Sans MS" pitchFamily="66" charset="0"/>
              </a:rPr>
              <a:t>‘’Anlaşılmamak beni üzüyor.’’</a:t>
            </a:r>
          </a:p>
          <a:p>
            <a:pPr algn="just"/>
            <a:r>
              <a:rPr lang="tr-TR" sz="2800" dirty="0" smtClean="0">
                <a:solidFill>
                  <a:schemeClr val="tx1"/>
                </a:solidFill>
                <a:latin typeface="Comic Sans MS" pitchFamily="66" charset="0"/>
              </a:rPr>
              <a:t>‘’Sorumluluklarını yerine getirmemen beni endişelendiriyor.’’</a:t>
            </a:r>
          </a:p>
          <a:p>
            <a:pPr algn="just"/>
            <a:r>
              <a:rPr lang="tr-TR" sz="2800" dirty="0" smtClean="0">
                <a:solidFill>
                  <a:schemeClr val="tx1"/>
                </a:solidFill>
                <a:latin typeface="Comic Sans MS" pitchFamily="66" charset="0"/>
              </a:rPr>
              <a:t>‘’Kendimi dışlanmış hissediyorum.’’</a:t>
            </a:r>
          </a:p>
        </p:txBody>
      </p:sp>
      <p:sp>
        <p:nvSpPr>
          <p:cNvPr id="2" name="1 Başlık"/>
          <p:cNvSpPr>
            <a:spLocks noGrp="1"/>
          </p:cNvSpPr>
          <p:nvPr>
            <p:ph type="ctrTitle"/>
          </p:nvPr>
        </p:nvSpPr>
        <p:spPr>
          <a:xfrm>
            <a:off x="0" y="214290"/>
            <a:ext cx="7772400" cy="1470025"/>
          </a:xfrm>
        </p:spPr>
        <p:txBody>
          <a:bodyPr>
            <a:normAutofit/>
          </a:bodyPr>
          <a:lstStyle/>
          <a:p>
            <a:r>
              <a:rPr lang="tr-TR" sz="2400" dirty="0" smtClean="0">
                <a:solidFill>
                  <a:srgbClr val="FF0000"/>
                </a:solidFill>
                <a:latin typeface="Comic Sans MS" pitchFamily="66" charset="0"/>
              </a:rPr>
              <a:t>Örnek Ben Dili İfadeleri</a:t>
            </a:r>
            <a:endParaRPr lang="tr-TR" sz="2400" dirty="0">
              <a:solidFill>
                <a:srgbClr val="FF0000"/>
              </a:solidFill>
              <a:latin typeface="Comic Sans MS" pitchFamily="66" charset="0"/>
            </a:endParaRPr>
          </a:p>
        </p:txBody>
      </p:sp>
    </p:spTree>
  </p:cSld>
  <p:clrMapOvr>
    <a:masterClrMapping/>
  </p:clrMapOvr>
  <p:transition>
    <p:split orient="vert"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1428736"/>
            <a:ext cx="6400800" cy="4210064"/>
          </a:xfrm>
        </p:spPr>
        <p:txBody>
          <a:bodyPr>
            <a:normAutofit/>
          </a:bodyPr>
          <a:lstStyle/>
          <a:p>
            <a:pPr algn="just"/>
            <a:r>
              <a:rPr lang="tr-TR" sz="2800" dirty="0" smtClean="0">
                <a:solidFill>
                  <a:schemeClr val="tx1"/>
                </a:solidFill>
                <a:latin typeface="Comic Sans MS" pitchFamily="66" charset="0"/>
              </a:rPr>
              <a:t>‘’Sürekli sözümü kesiyorsun.’’</a:t>
            </a:r>
          </a:p>
          <a:p>
            <a:pPr algn="just"/>
            <a:r>
              <a:rPr lang="tr-TR" sz="2800" dirty="0" smtClean="0">
                <a:solidFill>
                  <a:schemeClr val="tx1"/>
                </a:solidFill>
                <a:latin typeface="Comic Sans MS" pitchFamily="66" charset="0"/>
              </a:rPr>
              <a:t>‘’Çok fazla gürültü ediyorsun.’’</a:t>
            </a:r>
          </a:p>
          <a:p>
            <a:pPr algn="just"/>
            <a:r>
              <a:rPr lang="tr-TR" sz="2800" dirty="0" smtClean="0">
                <a:solidFill>
                  <a:schemeClr val="tx1"/>
                </a:solidFill>
                <a:latin typeface="Comic Sans MS" pitchFamily="66" charset="0"/>
              </a:rPr>
              <a:t>‘’Dikkatini bana vermiyorsun.’’</a:t>
            </a:r>
          </a:p>
          <a:p>
            <a:pPr algn="just"/>
            <a:r>
              <a:rPr lang="tr-TR" sz="2800" dirty="0" smtClean="0">
                <a:solidFill>
                  <a:schemeClr val="tx1"/>
                </a:solidFill>
                <a:latin typeface="Comic Sans MS" pitchFamily="66" charset="0"/>
              </a:rPr>
              <a:t>‘’Arkadaşlarına haksızlık ediyorsun.’’</a:t>
            </a:r>
          </a:p>
          <a:p>
            <a:pPr algn="just"/>
            <a:r>
              <a:rPr lang="tr-TR" sz="2800" dirty="0" smtClean="0">
                <a:solidFill>
                  <a:schemeClr val="tx1"/>
                </a:solidFill>
                <a:latin typeface="Comic Sans MS" pitchFamily="66" charset="0"/>
              </a:rPr>
              <a:t>‘’Hiç sözümü dinlemiyorsun.’’</a:t>
            </a:r>
          </a:p>
          <a:p>
            <a:pPr algn="just"/>
            <a:endParaRPr lang="tr-TR" sz="2800" dirty="0">
              <a:latin typeface="Comic Sans MS" pitchFamily="66" charset="0"/>
            </a:endParaRPr>
          </a:p>
        </p:txBody>
      </p:sp>
      <p:sp>
        <p:nvSpPr>
          <p:cNvPr id="2" name="1 Başlık"/>
          <p:cNvSpPr>
            <a:spLocks noGrp="1"/>
          </p:cNvSpPr>
          <p:nvPr>
            <p:ph type="ctrTitle"/>
          </p:nvPr>
        </p:nvSpPr>
        <p:spPr>
          <a:xfrm>
            <a:off x="285720" y="142852"/>
            <a:ext cx="7772400" cy="1470025"/>
          </a:xfrm>
        </p:spPr>
        <p:txBody>
          <a:bodyPr>
            <a:normAutofit/>
          </a:bodyPr>
          <a:lstStyle/>
          <a:p>
            <a:r>
              <a:rPr lang="tr-TR" sz="2800" dirty="0" smtClean="0">
                <a:solidFill>
                  <a:srgbClr val="FF0000"/>
                </a:solidFill>
                <a:latin typeface="Comic Sans MS" pitchFamily="66" charset="0"/>
              </a:rPr>
              <a:t>Örnek Sen Dili İfadeleri</a:t>
            </a:r>
            <a:endParaRPr lang="tr-TR" sz="2800" dirty="0">
              <a:solidFill>
                <a:srgbClr val="FF0000"/>
              </a:solidFill>
              <a:latin typeface="Comic Sans MS" pitchFamily="66" charset="0"/>
            </a:endParaRPr>
          </a:p>
        </p:txBody>
      </p:sp>
    </p:spTree>
  </p:cSld>
  <p:clrMapOvr>
    <a:masterClrMapping/>
  </p:clrMapOvr>
  <p:transition>
    <p:split orient="ver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1500174"/>
            <a:ext cx="6400800" cy="4138626"/>
          </a:xfrm>
        </p:spPr>
        <p:txBody>
          <a:bodyPr/>
          <a:lstStyle/>
          <a:p>
            <a:pPr algn="just"/>
            <a:r>
              <a:rPr lang="tr-TR" dirty="0" smtClean="0">
                <a:solidFill>
                  <a:schemeClr val="tx1"/>
                </a:solidFill>
                <a:latin typeface="Comic Sans MS" pitchFamily="66" charset="0"/>
              </a:rPr>
              <a:t>Aileniz sizi ilgilendiren bir konuda karar veriyor, fakat sizin düşüncenizi sormuyorlar.</a:t>
            </a:r>
          </a:p>
          <a:p>
            <a:pPr algn="just"/>
            <a:endParaRPr lang="tr-TR" dirty="0" smtClean="0">
              <a:solidFill>
                <a:schemeClr val="tx1"/>
              </a:solidFill>
              <a:latin typeface="Comic Sans MS" pitchFamily="66" charset="0"/>
            </a:endParaRPr>
          </a:p>
          <a:p>
            <a:pPr algn="just"/>
            <a:r>
              <a:rPr lang="tr-TR" dirty="0" smtClean="0">
                <a:solidFill>
                  <a:schemeClr val="tx1"/>
                </a:solidFill>
                <a:latin typeface="Comic Sans MS" pitchFamily="66" charset="0"/>
              </a:rPr>
              <a:t>Sen dili tepki:</a:t>
            </a:r>
          </a:p>
          <a:p>
            <a:pPr algn="just"/>
            <a:endParaRPr lang="tr-TR" dirty="0" smtClean="0">
              <a:solidFill>
                <a:schemeClr val="tx1"/>
              </a:solidFill>
              <a:latin typeface="Comic Sans MS" pitchFamily="66" charset="0"/>
            </a:endParaRPr>
          </a:p>
          <a:p>
            <a:pPr algn="just"/>
            <a:r>
              <a:rPr lang="tr-TR" dirty="0" smtClean="0">
                <a:solidFill>
                  <a:schemeClr val="tx1"/>
                </a:solidFill>
                <a:latin typeface="Comic Sans MS" pitchFamily="66" charset="0"/>
              </a:rPr>
              <a:t>Ben dili tepki:</a:t>
            </a:r>
            <a:endParaRPr lang="tr-TR" dirty="0">
              <a:solidFill>
                <a:schemeClr val="tx1"/>
              </a:solidFill>
              <a:latin typeface="Comic Sans MS" pitchFamily="66" charset="0"/>
            </a:endParaRPr>
          </a:p>
        </p:txBody>
      </p:sp>
      <p:sp>
        <p:nvSpPr>
          <p:cNvPr id="2" name="1 Başlık"/>
          <p:cNvSpPr>
            <a:spLocks noGrp="1"/>
          </p:cNvSpPr>
          <p:nvPr>
            <p:ph type="ctrTitle"/>
          </p:nvPr>
        </p:nvSpPr>
        <p:spPr>
          <a:xfrm>
            <a:off x="214282" y="0"/>
            <a:ext cx="7772400" cy="1470025"/>
          </a:xfrm>
        </p:spPr>
        <p:txBody>
          <a:bodyPr>
            <a:normAutofit/>
          </a:bodyPr>
          <a:lstStyle/>
          <a:p>
            <a:r>
              <a:rPr lang="tr-TR" sz="2800" dirty="0" smtClean="0">
                <a:solidFill>
                  <a:schemeClr val="accent6">
                    <a:lumMod val="75000"/>
                  </a:schemeClr>
                </a:solidFill>
                <a:latin typeface="Comic Sans MS" pitchFamily="66" charset="0"/>
              </a:rPr>
              <a:t>Örnek Olay</a:t>
            </a:r>
            <a:endParaRPr lang="tr-TR" sz="2800" dirty="0">
              <a:solidFill>
                <a:schemeClr val="accent6">
                  <a:lumMod val="75000"/>
                </a:schemeClr>
              </a:solidFill>
              <a:latin typeface="Comic Sans MS" pitchFamily="66" charset="0"/>
            </a:endParaRPr>
          </a:p>
        </p:txBody>
      </p:sp>
    </p:spTree>
  </p:cSld>
  <p:clrMapOvr>
    <a:masterClrMapping/>
  </p:clrMapOvr>
  <p:transition>
    <p:split orient="ver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endParaRPr lang="tr-TR"/>
          </a:p>
        </p:txBody>
      </p:sp>
      <p:sp>
        <p:nvSpPr>
          <p:cNvPr id="2" name="1 Başlık"/>
          <p:cNvSpPr>
            <a:spLocks noGrp="1"/>
          </p:cNvSpPr>
          <p:nvPr>
            <p:ph type="ctrTitle"/>
          </p:nvPr>
        </p:nvSpPr>
        <p:spPr>
          <a:xfrm>
            <a:off x="285720" y="714356"/>
            <a:ext cx="7772400" cy="4214842"/>
          </a:xfrm>
        </p:spPr>
        <p:txBody>
          <a:bodyPr>
            <a:normAutofit fontScale="90000"/>
          </a:bodyPr>
          <a:lstStyle/>
          <a:p>
            <a:pPr algn="just"/>
            <a:r>
              <a:rPr lang="tr-TR" sz="3100" dirty="0" smtClean="0">
                <a:latin typeface="Comic Sans MS" pitchFamily="66" charset="0"/>
              </a:rPr>
              <a:t>Ben dilinde dikkat edilmesi gereken nokta, karşıdakini suçlamadan olayı tanımlamak, kişide oluşturduğu etki ve duyguyu ifade etmekti</a:t>
            </a:r>
            <a:r>
              <a:rPr lang="tr-TR" dirty="0" smtClean="0"/>
              <a:t>r.</a:t>
            </a:r>
            <a:br>
              <a:rPr lang="tr-TR" dirty="0" smtClean="0"/>
            </a:br>
            <a:r>
              <a:rPr lang="tr-TR" dirty="0" smtClean="0"/>
              <a:t/>
            </a:r>
            <a:br>
              <a:rPr lang="tr-TR" dirty="0" smtClean="0"/>
            </a:br>
            <a:r>
              <a:rPr lang="tr-TR" sz="3100" dirty="0" smtClean="0">
                <a:latin typeface="Comic Sans MS" pitchFamily="66" charset="0"/>
              </a:rPr>
              <a:t>Ben dilinin günlük hayat içinde kullanılması, kişiliğin değerlendirilmesi yerine davranışın değerlendirilmesini ortaya çıkarır.</a:t>
            </a:r>
            <a:endParaRPr lang="tr-TR" sz="3100" dirty="0">
              <a:latin typeface="Comic Sans MS" pitchFamily="66" charset="0"/>
            </a:endParaRPr>
          </a:p>
        </p:txBody>
      </p:sp>
    </p:spTree>
  </p:cSld>
  <p:clrMapOvr>
    <a:masterClrMapping/>
  </p:clrMapOvr>
  <p:transition>
    <p:split orient="vert"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lnSpcReduction="10000"/>
          </a:bodyPr>
          <a:lstStyle/>
          <a:p>
            <a:r>
              <a:rPr lang="tr-TR" dirty="0" smtClean="0">
                <a:solidFill>
                  <a:schemeClr val="tx1"/>
                </a:solidFill>
                <a:latin typeface="Comic Sans MS" pitchFamily="66" charset="0"/>
              </a:rPr>
              <a:t>Etkin Dinleme, iletişim içinde bulunulan kişiyi yargılamadan, sözünü kesmeden, bedene uygun biçim vererek, göz teması kurularak yapılan dinlemedir</a:t>
            </a:r>
            <a:r>
              <a:rPr lang="tr-TR" dirty="0" smtClean="0"/>
              <a:t>.</a:t>
            </a:r>
            <a:endParaRPr lang="tr-TR" dirty="0"/>
          </a:p>
        </p:txBody>
      </p:sp>
      <p:sp>
        <p:nvSpPr>
          <p:cNvPr id="2" name="1 Başlık"/>
          <p:cNvSpPr>
            <a:spLocks noGrp="1"/>
          </p:cNvSpPr>
          <p:nvPr>
            <p:ph type="ctrTitle"/>
          </p:nvPr>
        </p:nvSpPr>
        <p:spPr/>
        <p:txBody>
          <a:bodyPr/>
          <a:lstStyle/>
          <a:p>
            <a:r>
              <a:rPr lang="tr-TR" dirty="0" smtClean="0">
                <a:solidFill>
                  <a:schemeClr val="accent3">
                    <a:lumMod val="75000"/>
                  </a:schemeClr>
                </a:solidFill>
                <a:latin typeface="Comic Sans MS" pitchFamily="66" charset="0"/>
              </a:rPr>
              <a:t>ETKİN DİNLEME</a:t>
            </a:r>
            <a:endParaRPr lang="tr-TR" dirty="0">
              <a:solidFill>
                <a:schemeClr val="accent3">
                  <a:lumMod val="75000"/>
                </a:schemeClr>
              </a:solidFill>
              <a:latin typeface="Comic Sans MS" pitchFamily="66" charset="0"/>
            </a:endParaRPr>
          </a:p>
        </p:txBody>
      </p:sp>
    </p:spTree>
  </p:cSld>
  <p:clrMapOvr>
    <a:masterClrMapping/>
  </p:clrMapOvr>
  <p:transition>
    <p:split orient="ver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1928802"/>
            <a:ext cx="6400800" cy="3709998"/>
          </a:xfrm>
        </p:spPr>
        <p:txBody>
          <a:bodyPr>
            <a:normAutofit/>
          </a:bodyPr>
          <a:lstStyle/>
          <a:p>
            <a:pPr algn="just">
              <a:buFont typeface="Wingdings" pitchFamily="2" charset="2"/>
              <a:buChar char="§"/>
            </a:pPr>
            <a:r>
              <a:rPr lang="tr-TR" sz="2400" dirty="0" smtClean="0">
                <a:solidFill>
                  <a:schemeClr val="tx1"/>
                </a:solidFill>
                <a:latin typeface="Comic Sans MS" pitchFamily="66" charset="0"/>
              </a:rPr>
              <a:t>Açık ve dürüst iletişime yardımcı olur.</a:t>
            </a:r>
          </a:p>
          <a:p>
            <a:pPr algn="just">
              <a:buFont typeface="Wingdings" pitchFamily="2" charset="2"/>
              <a:buChar char="§"/>
            </a:pPr>
            <a:r>
              <a:rPr lang="tr-TR" sz="2400" dirty="0" smtClean="0">
                <a:solidFill>
                  <a:schemeClr val="tx1"/>
                </a:solidFill>
                <a:latin typeface="Comic Sans MS" pitchFamily="66" charset="0"/>
              </a:rPr>
              <a:t>Olumsuz duyguları tartışma fırsatı verir.</a:t>
            </a:r>
          </a:p>
          <a:p>
            <a:pPr algn="just">
              <a:buFont typeface="Wingdings" pitchFamily="2" charset="2"/>
              <a:buChar char="§"/>
            </a:pPr>
            <a:r>
              <a:rPr lang="tr-TR" sz="2400" dirty="0" smtClean="0">
                <a:solidFill>
                  <a:schemeClr val="tx1"/>
                </a:solidFill>
                <a:latin typeface="Comic Sans MS" pitchFamily="66" charset="0"/>
              </a:rPr>
              <a:t>Kişi temel sorununu kendi fark eder.</a:t>
            </a:r>
          </a:p>
          <a:p>
            <a:pPr algn="just">
              <a:buFont typeface="Wingdings" pitchFamily="2" charset="2"/>
              <a:buChar char="§"/>
            </a:pPr>
            <a:r>
              <a:rPr lang="tr-TR" sz="2400" dirty="0" smtClean="0">
                <a:solidFill>
                  <a:schemeClr val="tx1"/>
                </a:solidFill>
                <a:latin typeface="Comic Sans MS" pitchFamily="66" charset="0"/>
              </a:rPr>
              <a:t>Kişi anlaşıldım duygusu yaşar, karşıdaki kişiye olumlu duygular besler.</a:t>
            </a:r>
          </a:p>
          <a:p>
            <a:pPr algn="just">
              <a:buFont typeface="Wingdings" pitchFamily="2" charset="2"/>
              <a:buChar char="§"/>
            </a:pPr>
            <a:r>
              <a:rPr lang="tr-TR" sz="2400" dirty="0" smtClean="0">
                <a:solidFill>
                  <a:schemeClr val="tx1"/>
                </a:solidFill>
                <a:latin typeface="Comic Sans MS" pitchFamily="66" charset="0"/>
              </a:rPr>
              <a:t>Kişiyi karşıdaki kişileri anlamaya ve dinlemeye hazır duruma getirir.</a:t>
            </a:r>
            <a:endParaRPr lang="tr-TR" sz="2400" dirty="0">
              <a:solidFill>
                <a:schemeClr val="tx1"/>
              </a:solidFill>
              <a:latin typeface="Comic Sans MS" pitchFamily="66" charset="0"/>
            </a:endParaRPr>
          </a:p>
        </p:txBody>
      </p:sp>
      <p:sp>
        <p:nvSpPr>
          <p:cNvPr id="2" name="1 Başlık"/>
          <p:cNvSpPr>
            <a:spLocks noGrp="1"/>
          </p:cNvSpPr>
          <p:nvPr>
            <p:ph type="ctrTitle"/>
          </p:nvPr>
        </p:nvSpPr>
        <p:spPr>
          <a:xfrm>
            <a:off x="571472" y="500042"/>
            <a:ext cx="7772400" cy="1470025"/>
          </a:xfrm>
        </p:spPr>
        <p:txBody>
          <a:bodyPr>
            <a:normAutofit/>
          </a:bodyPr>
          <a:lstStyle/>
          <a:p>
            <a:r>
              <a:rPr lang="tr-TR" sz="3200" b="1" dirty="0" smtClean="0">
                <a:solidFill>
                  <a:schemeClr val="accent2">
                    <a:lumMod val="75000"/>
                  </a:schemeClr>
                </a:solidFill>
                <a:latin typeface="Comic Sans MS" pitchFamily="66" charset="0"/>
              </a:rPr>
              <a:t>Etkin Dinlemenin Yararları</a:t>
            </a:r>
            <a:endParaRPr lang="tr-TR" sz="3200" b="1" dirty="0">
              <a:solidFill>
                <a:schemeClr val="accent2">
                  <a:lumMod val="75000"/>
                </a:schemeClr>
              </a:solidFill>
              <a:latin typeface="Comic Sans MS" pitchFamily="66" charset="0"/>
            </a:endParaRPr>
          </a:p>
        </p:txBody>
      </p:sp>
    </p:spTree>
  </p:cSld>
  <p:clrMapOvr>
    <a:masterClrMapping/>
  </p:clrMapOvr>
  <p:transition>
    <p:split orient="vert"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1357298"/>
            <a:ext cx="6400800" cy="4281502"/>
          </a:xfrm>
        </p:spPr>
        <p:txBody>
          <a:bodyPr>
            <a:normAutofit fontScale="77500" lnSpcReduction="20000"/>
          </a:bodyPr>
          <a:lstStyle/>
          <a:p>
            <a:pPr algn="just"/>
            <a:r>
              <a:rPr lang="tr-TR" dirty="0" smtClean="0">
                <a:solidFill>
                  <a:schemeClr val="tx1"/>
                </a:solidFill>
                <a:latin typeface="Comic Sans MS" pitchFamily="66" charset="0"/>
              </a:rPr>
              <a:t>A kişisi: Geçen yaz yaşadığınız güzel bir anınızı paylaşınız.</a:t>
            </a:r>
          </a:p>
          <a:p>
            <a:pPr algn="just"/>
            <a:r>
              <a:rPr lang="tr-TR" dirty="0" smtClean="0">
                <a:solidFill>
                  <a:schemeClr val="tx1"/>
                </a:solidFill>
                <a:latin typeface="Comic Sans MS" pitchFamily="66" charset="0"/>
              </a:rPr>
              <a:t>B kişisi:</a:t>
            </a:r>
          </a:p>
          <a:p>
            <a:pPr algn="just"/>
            <a:endParaRPr lang="tr-TR" dirty="0" smtClean="0">
              <a:solidFill>
                <a:schemeClr val="tx1"/>
              </a:solidFill>
              <a:latin typeface="Comic Sans MS" pitchFamily="66" charset="0"/>
            </a:endParaRPr>
          </a:p>
          <a:p>
            <a:pPr algn="just"/>
            <a:r>
              <a:rPr lang="tr-TR" dirty="0" smtClean="0">
                <a:solidFill>
                  <a:schemeClr val="tx1"/>
                </a:solidFill>
                <a:latin typeface="Comic Sans MS" pitchFamily="66" charset="0"/>
              </a:rPr>
              <a:t>I.tepki: Eşiniz konuşurken mümkün olduğunca ilgisiz olmaya çalışın. Bakışlarınızı odanın etrafında dolaştırın,yere bakın. Konuşmayı bölmeye çalışın.</a:t>
            </a:r>
          </a:p>
          <a:p>
            <a:pPr algn="just"/>
            <a:endParaRPr lang="tr-TR" dirty="0" smtClean="0">
              <a:solidFill>
                <a:schemeClr val="tx1"/>
              </a:solidFill>
              <a:latin typeface="Comic Sans MS" pitchFamily="66" charset="0"/>
            </a:endParaRPr>
          </a:p>
          <a:p>
            <a:pPr algn="just"/>
            <a:r>
              <a:rPr lang="tr-TR" dirty="0" smtClean="0">
                <a:solidFill>
                  <a:schemeClr val="tx1"/>
                </a:solidFill>
                <a:latin typeface="Comic Sans MS" pitchFamily="66" charset="0"/>
              </a:rPr>
              <a:t>II.tepki:Bu sefer dikkatinizi konuşan kişiye verin. Ona bakın, başınızı sallayın, sık sık göz iletişimi kurun, gülümseyin, sorular sorun ve daha ilgili olduğunuzu gösterin. ‘o evet, hı hı, anlıyorum’’ gibi şeyler söyleyin  ve tamamen dikkatinizi ona verdiğinizi gösterin. </a:t>
            </a:r>
          </a:p>
          <a:p>
            <a:endParaRPr lang="tr-TR" dirty="0"/>
          </a:p>
        </p:txBody>
      </p:sp>
      <p:sp>
        <p:nvSpPr>
          <p:cNvPr id="2" name="1 Başlık"/>
          <p:cNvSpPr>
            <a:spLocks noGrp="1"/>
          </p:cNvSpPr>
          <p:nvPr>
            <p:ph type="ctrTitle"/>
          </p:nvPr>
        </p:nvSpPr>
        <p:spPr>
          <a:xfrm>
            <a:off x="428596" y="214290"/>
            <a:ext cx="7772400" cy="1470025"/>
          </a:xfrm>
        </p:spPr>
        <p:txBody>
          <a:bodyPr>
            <a:normAutofit/>
          </a:bodyPr>
          <a:lstStyle/>
          <a:p>
            <a:r>
              <a:rPr lang="tr-TR" sz="3600" dirty="0" smtClean="0">
                <a:solidFill>
                  <a:srgbClr val="FF0000"/>
                </a:solidFill>
                <a:latin typeface="Comic Sans MS" pitchFamily="66" charset="0"/>
              </a:rPr>
              <a:t>Örnek Olay</a:t>
            </a:r>
            <a:endParaRPr lang="tr-TR" sz="3600" dirty="0">
              <a:solidFill>
                <a:srgbClr val="FF0000"/>
              </a:solidFill>
              <a:latin typeface="Comic Sans MS" pitchFamily="66" charset="0"/>
            </a:endParaRPr>
          </a:p>
        </p:txBody>
      </p:sp>
    </p:spTree>
  </p:cSld>
  <p:clrMapOvr>
    <a:masterClrMapping/>
  </p:clrMapOvr>
  <p:transition>
    <p:split orient="ver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2500306"/>
            <a:ext cx="8229600" cy="1143000"/>
          </a:xfrm>
        </p:spPr>
        <p:txBody>
          <a:bodyPr>
            <a:noAutofit/>
          </a:bodyPr>
          <a:lstStyle/>
          <a:p>
            <a:r>
              <a:rPr lang="tr-TR" sz="4800" b="1" dirty="0" smtClean="0">
                <a:solidFill>
                  <a:srgbClr val="FF99FF"/>
                </a:solidFill>
                <a:latin typeface="Comic Sans MS" pitchFamily="66" charset="0"/>
              </a:rPr>
              <a:t>KATILIMINIZ İÇİN TEŞEKKÜRLER</a:t>
            </a:r>
            <a:r>
              <a:rPr lang="tr-TR" sz="4800" dirty="0" smtClean="0"/>
              <a:t>.</a:t>
            </a:r>
            <a:endParaRPr lang="tr-TR" sz="4800" dirty="0"/>
          </a:p>
        </p:txBody>
      </p:sp>
    </p:spTree>
  </p:cSld>
  <p:clrMapOvr>
    <a:masterClrMapping/>
  </p:clrMapOvr>
  <p:transition>
    <p:split orient="ver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endParaRPr lang="tr-TR"/>
          </a:p>
        </p:txBody>
      </p:sp>
      <p:sp>
        <p:nvSpPr>
          <p:cNvPr id="2" name="1 Başlık"/>
          <p:cNvSpPr>
            <a:spLocks noGrp="1"/>
          </p:cNvSpPr>
          <p:nvPr>
            <p:ph type="ctrTitle"/>
          </p:nvPr>
        </p:nvSpPr>
        <p:spPr>
          <a:xfrm>
            <a:off x="785786" y="3286124"/>
            <a:ext cx="7772400" cy="1470025"/>
          </a:xfrm>
        </p:spPr>
        <p:txBody>
          <a:bodyPr>
            <a:normAutofit/>
          </a:bodyPr>
          <a:lstStyle/>
          <a:p>
            <a:r>
              <a:rPr lang="tr-TR" sz="8000" dirty="0" smtClean="0">
                <a:solidFill>
                  <a:schemeClr val="accent2">
                    <a:lumMod val="75000"/>
                  </a:schemeClr>
                </a:solidFill>
                <a:latin typeface="Gill Sans MT" pitchFamily="34" charset="0"/>
              </a:rPr>
              <a:t>İLETİŞİM</a:t>
            </a:r>
            <a:endParaRPr lang="tr-TR" sz="8000" dirty="0">
              <a:solidFill>
                <a:schemeClr val="accent2">
                  <a:lumMod val="75000"/>
                </a:schemeClr>
              </a:solidFill>
              <a:latin typeface="Gill Sans MT" pitchFamily="34" charset="0"/>
            </a:endParaRPr>
          </a:p>
        </p:txBody>
      </p:sp>
      <p:pic>
        <p:nvPicPr>
          <p:cNvPr id="2050" name="Picture 2" descr="C:\Users\gamze\Desktop\indir.jpg"/>
          <p:cNvPicPr>
            <a:picLocks noChangeAspect="1" noChangeArrowheads="1"/>
          </p:cNvPicPr>
          <p:nvPr/>
        </p:nvPicPr>
        <p:blipFill>
          <a:blip r:embed="rId2"/>
          <a:srcRect/>
          <a:stretch>
            <a:fillRect/>
          </a:stretch>
        </p:blipFill>
        <p:spPr bwMode="auto">
          <a:xfrm>
            <a:off x="2571736" y="785794"/>
            <a:ext cx="4141571" cy="2000264"/>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214414" y="4357694"/>
            <a:ext cx="6400800" cy="1752600"/>
          </a:xfrm>
        </p:spPr>
        <p:txBody>
          <a:bodyPr/>
          <a:lstStyle/>
          <a:p>
            <a:endParaRPr lang="tr-TR" dirty="0"/>
          </a:p>
        </p:txBody>
      </p:sp>
      <p:sp>
        <p:nvSpPr>
          <p:cNvPr id="2" name="1 Başlık"/>
          <p:cNvSpPr>
            <a:spLocks noGrp="1"/>
          </p:cNvSpPr>
          <p:nvPr>
            <p:ph type="ctrTitle"/>
          </p:nvPr>
        </p:nvSpPr>
        <p:spPr/>
        <p:txBody>
          <a:bodyPr>
            <a:normAutofit fontScale="90000"/>
          </a:bodyPr>
          <a:lstStyle/>
          <a:p>
            <a:r>
              <a:rPr lang="tr-TR" dirty="0" smtClean="0">
                <a:latin typeface="Comic Sans MS" pitchFamily="66" charset="0"/>
              </a:rPr>
              <a:t>İletişim, kişilerin duygu,düşünce ya da fikirlerini karşıdaki kişi ya da kişilere çeşitli yollarla aktarmasıdır</a:t>
            </a:r>
            <a:r>
              <a:rPr lang="tr-TR" dirty="0" smtClean="0"/>
              <a:t>.</a:t>
            </a:r>
            <a:endParaRPr lang="tr-TR" dirty="0"/>
          </a:p>
        </p:txBody>
      </p:sp>
      <p:pic>
        <p:nvPicPr>
          <p:cNvPr id="4098" name="Picture 2" descr="C:\Users\gamze\Desktop\images.jpg"/>
          <p:cNvPicPr>
            <a:picLocks noChangeAspect="1" noChangeArrowheads="1"/>
          </p:cNvPicPr>
          <p:nvPr/>
        </p:nvPicPr>
        <p:blipFill>
          <a:blip r:embed="rId2"/>
          <a:srcRect/>
          <a:stretch>
            <a:fillRect/>
          </a:stretch>
        </p:blipFill>
        <p:spPr bwMode="auto">
          <a:xfrm>
            <a:off x="5715008" y="4286256"/>
            <a:ext cx="2857520" cy="2381267"/>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2428868"/>
            <a:ext cx="8229600" cy="1143000"/>
          </a:xfrm>
        </p:spPr>
        <p:txBody>
          <a:bodyPr/>
          <a:lstStyle/>
          <a:p>
            <a:r>
              <a:rPr lang="tr-TR" b="1" dirty="0" smtClean="0">
                <a:solidFill>
                  <a:srgbClr val="7030A0"/>
                </a:solidFill>
                <a:latin typeface="Comic Sans MS" pitchFamily="66" charset="0"/>
              </a:rPr>
              <a:t>SÖZSÜZ İLETİŞİM</a:t>
            </a:r>
            <a:endParaRPr lang="tr-TR" b="1" dirty="0">
              <a:solidFill>
                <a:srgbClr val="7030A0"/>
              </a:solidFill>
              <a:latin typeface="Comic Sans MS" pitchFamily="66" charset="0"/>
            </a:endParaRPr>
          </a:p>
        </p:txBody>
      </p:sp>
      <p:sp>
        <p:nvSpPr>
          <p:cNvPr id="3" name="2 İçerik Yer Tutucusu"/>
          <p:cNvSpPr>
            <a:spLocks noGrp="1"/>
          </p:cNvSpPr>
          <p:nvPr>
            <p:ph sz="quarter" idx="1"/>
          </p:nvPr>
        </p:nvSpPr>
        <p:spPr/>
        <p:txBody>
          <a:bodyPr/>
          <a:lstStyle/>
          <a:p>
            <a:endParaRPr lang="tr-TR" dirty="0" smtClean="0"/>
          </a:p>
          <a:p>
            <a:endParaRPr lang="tr-TR" dirty="0" smtClean="0"/>
          </a:p>
          <a:p>
            <a:endParaRPr lang="tr-TR" dirty="0" smtClean="0"/>
          </a:p>
          <a:p>
            <a:endParaRPr lang="tr-TR" dirty="0" smtClean="0"/>
          </a:p>
          <a:p>
            <a:pPr algn="just">
              <a:buNone/>
            </a:pPr>
            <a:r>
              <a:rPr lang="tr-TR" dirty="0" smtClean="0">
                <a:latin typeface="Comic Sans MS" pitchFamily="66" charset="0"/>
              </a:rPr>
              <a:t>Sözsüz iletişim, bedenimiz ile verilen mesajlardır</a:t>
            </a:r>
            <a:r>
              <a:rPr lang="tr-TR" dirty="0" smtClean="0"/>
              <a:t>.</a:t>
            </a:r>
          </a:p>
        </p:txBody>
      </p:sp>
      <p:pic>
        <p:nvPicPr>
          <p:cNvPr id="3074" name="Picture 2" descr="C:\Users\gamze\Desktop\indir (2).jpg"/>
          <p:cNvPicPr>
            <a:picLocks noChangeAspect="1" noChangeArrowheads="1"/>
          </p:cNvPicPr>
          <p:nvPr/>
        </p:nvPicPr>
        <p:blipFill>
          <a:blip r:embed="rId2"/>
          <a:srcRect/>
          <a:stretch>
            <a:fillRect/>
          </a:stretch>
        </p:blipFill>
        <p:spPr bwMode="auto">
          <a:xfrm>
            <a:off x="3143240" y="285728"/>
            <a:ext cx="2935631" cy="1928826"/>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accent2">
                    <a:lumMod val="75000"/>
                  </a:schemeClr>
                </a:solidFill>
                <a:latin typeface="Comic Sans MS" pitchFamily="66" charset="0"/>
              </a:rPr>
              <a:t>Sözel Olmayan İletişim Öğeleri</a:t>
            </a:r>
            <a:endParaRPr lang="tr-TR" b="1" dirty="0">
              <a:solidFill>
                <a:schemeClr val="accent2">
                  <a:lumMod val="75000"/>
                </a:schemeClr>
              </a:solidFill>
              <a:latin typeface="Comic Sans MS" pitchFamily="66" charset="0"/>
            </a:endParaRPr>
          </a:p>
        </p:txBody>
      </p:sp>
      <p:sp>
        <p:nvSpPr>
          <p:cNvPr id="3" name="2 İçerik Yer Tutucusu"/>
          <p:cNvSpPr>
            <a:spLocks noGrp="1"/>
          </p:cNvSpPr>
          <p:nvPr>
            <p:ph sz="quarter" idx="1"/>
          </p:nvPr>
        </p:nvSpPr>
        <p:spPr/>
        <p:txBody>
          <a:bodyPr/>
          <a:lstStyle/>
          <a:p>
            <a:r>
              <a:rPr lang="tr-TR" sz="2400" b="1" dirty="0" smtClean="0">
                <a:solidFill>
                  <a:srgbClr val="FFC000"/>
                </a:solidFill>
                <a:latin typeface="Comic Sans MS" pitchFamily="66" charset="0"/>
              </a:rPr>
              <a:t>Göz Teması:</a:t>
            </a:r>
            <a:r>
              <a:rPr lang="tr-TR" sz="2000" dirty="0" smtClean="0">
                <a:latin typeface="Comic Sans MS" pitchFamily="66" charset="0"/>
              </a:rPr>
              <a:t>Genelde</a:t>
            </a:r>
            <a:r>
              <a:rPr lang="tr-TR" sz="2400" dirty="0" smtClean="0">
                <a:latin typeface="Comic Sans MS" pitchFamily="66" charset="0"/>
              </a:rPr>
              <a:t> </a:t>
            </a:r>
            <a:r>
              <a:rPr lang="tr-TR" sz="2000" dirty="0" smtClean="0">
                <a:latin typeface="Comic Sans MS" pitchFamily="66" charset="0"/>
              </a:rPr>
              <a:t>konuşulan kişiye bakmak sizin içten olduğunuz anlamına gelir ve söylediğiniz şeyin daha etkili olmasını sağlar.</a:t>
            </a:r>
          </a:p>
          <a:p>
            <a:r>
              <a:rPr lang="tr-TR" sz="2400" b="1" dirty="0" smtClean="0">
                <a:solidFill>
                  <a:srgbClr val="FFC000"/>
                </a:solidFill>
                <a:latin typeface="Comic Sans MS" pitchFamily="66" charset="0"/>
              </a:rPr>
              <a:t>Yüz İfadesi: </a:t>
            </a:r>
            <a:r>
              <a:rPr lang="tr-TR" sz="2000" dirty="0" smtClean="0">
                <a:latin typeface="Comic Sans MS" pitchFamily="66" charset="0"/>
              </a:rPr>
              <a:t>Yüz ifadeleri karşımızdaki kişinin duygularına ilişkin bilgi sahibi olmanın en etkili yoludur.</a:t>
            </a:r>
          </a:p>
          <a:p>
            <a:r>
              <a:rPr lang="tr-TR" sz="2400" b="1" dirty="0" smtClean="0">
                <a:solidFill>
                  <a:srgbClr val="FFC000"/>
                </a:solidFill>
                <a:latin typeface="Comic Sans MS" pitchFamily="66" charset="0"/>
              </a:rPr>
              <a:t>El ve Kol Hareketleri: </a:t>
            </a:r>
            <a:r>
              <a:rPr lang="tr-TR" sz="2000" dirty="0" smtClean="0">
                <a:latin typeface="Comic Sans MS" pitchFamily="66" charset="0"/>
              </a:rPr>
              <a:t>Uygun el ve kol hareketleri ile sözcüklerinizi desteklemek mesajınıza açıklık ve sıcaklık katabilir. El ve kol hareketleri duyguların en güzel belirtileridir.</a:t>
            </a:r>
          </a:p>
          <a:p>
            <a:r>
              <a:rPr lang="tr-TR" sz="2400" b="1" dirty="0" smtClean="0">
                <a:solidFill>
                  <a:srgbClr val="FFC000"/>
                </a:solidFill>
                <a:latin typeface="Comic Sans MS" pitchFamily="66" charset="0"/>
              </a:rPr>
              <a:t>Beden Duruşu: </a:t>
            </a:r>
            <a:r>
              <a:rPr lang="tr-TR" sz="2000" dirty="0" smtClean="0">
                <a:latin typeface="Comic Sans MS" pitchFamily="66" charset="0"/>
              </a:rPr>
              <a:t>Omuzların dik ya da çökük oluşu, kolların açık ya da kapalı oluşu, ayakların açıklığı ya da kapalılığı, bacakların üst üste atılmış olması, ayrık ya da bitişik durması birer mesaj oluşturur.</a:t>
            </a:r>
            <a:endParaRPr lang="tr-TR" sz="2400" b="1" dirty="0" smtClean="0">
              <a:solidFill>
                <a:srgbClr val="FFC000"/>
              </a:solidFill>
              <a:latin typeface="Comic Sans MS" pitchFamily="66" charset="0"/>
            </a:endParaRPr>
          </a:p>
          <a:p>
            <a:endParaRPr lang="tr-TR" sz="2400" b="1" dirty="0">
              <a:solidFill>
                <a:srgbClr val="FFC000"/>
              </a:solidFill>
              <a:latin typeface="Comic Sans MS" pitchFamily="66" charset="0"/>
            </a:endParaRPr>
          </a:p>
        </p:txBody>
      </p:sp>
    </p:spTree>
  </p:cSld>
  <p:clrMapOvr>
    <a:masterClrMapping/>
  </p:clrMapOvr>
  <p:transition>
    <p:split orient="ver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3214686"/>
            <a:ext cx="7772400" cy="1362075"/>
          </a:xfrm>
        </p:spPr>
        <p:txBody>
          <a:bodyPr>
            <a:normAutofit/>
          </a:bodyPr>
          <a:lstStyle/>
          <a:p>
            <a:r>
              <a:rPr lang="tr-TR" sz="4800" dirty="0" smtClean="0">
                <a:solidFill>
                  <a:srgbClr val="0070C0"/>
                </a:solidFill>
                <a:latin typeface="Comic Sans MS" pitchFamily="66" charset="0"/>
              </a:rPr>
              <a:t>            SEN DİLİ</a:t>
            </a:r>
            <a:endParaRPr lang="tr-TR" sz="4800" dirty="0">
              <a:solidFill>
                <a:srgbClr val="0070C0"/>
              </a:solidFill>
              <a:latin typeface="Comic Sans MS" pitchFamily="66" charset="0"/>
            </a:endParaRPr>
          </a:p>
        </p:txBody>
      </p:sp>
      <p:sp>
        <p:nvSpPr>
          <p:cNvPr id="3" name="2 Metin Yer Tutucusu"/>
          <p:cNvSpPr>
            <a:spLocks noGrp="1"/>
          </p:cNvSpPr>
          <p:nvPr>
            <p:ph type="body" idx="1"/>
          </p:nvPr>
        </p:nvSpPr>
        <p:spPr>
          <a:xfrm>
            <a:off x="714348" y="1071546"/>
            <a:ext cx="7772400" cy="1500187"/>
          </a:xfrm>
        </p:spPr>
        <p:txBody>
          <a:bodyPr>
            <a:normAutofit/>
          </a:bodyPr>
          <a:lstStyle/>
          <a:p>
            <a:r>
              <a:rPr lang="tr-TR" sz="4800" b="1" dirty="0" smtClean="0">
                <a:solidFill>
                  <a:srgbClr val="00B050"/>
                </a:solidFill>
                <a:latin typeface="Comic Sans MS" pitchFamily="66" charset="0"/>
              </a:rPr>
              <a:t>BEN DİLİ</a:t>
            </a:r>
            <a:endParaRPr lang="tr-TR" sz="4800" b="1" dirty="0">
              <a:solidFill>
                <a:srgbClr val="00B050"/>
              </a:solidFill>
              <a:latin typeface="Comic Sans MS" pitchFamily="66" charset="0"/>
            </a:endParaRPr>
          </a:p>
        </p:txBody>
      </p:sp>
      <p:pic>
        <p:nvPicPr>
          <p:cNvPr id="5122" name="Picture 2" descr="C:\Users\gamze\Desktop\images (1).jpg"/>
          <p:cNvPicPr>
            <a:picLocks noChangeAspect="1" noChangeArrowheads="1"/>
          </p:cNvPicPr>
          <p:nvPr/>
        </p:nvPicPr>
        <p:blipFill>
          <a:blip r:embed="rId2"/>
          <a:srcRect/>
          <a:stretch>
            <a:fillRect/>
          </a:stretch>
        </p:blipFill>
        <p:spPr bwMode="auto">
          <a:xfrm>
            <a:off x="142844" y="4318872"/>
            <a:ext cx="2714644" cy="2539128"/>
          </a:xfrm>
          <a:prstGeom prst="rect">
            <a:avLst/>
          </a:prstGeom>
          <a:noFill/>
        </p:spPr>
      </p:pic>
      <p:pic>
        <p:nvPicPr>
          <p:cNvPr id="5123" name="Picture 3" descr="C:\Users\gamze\Desktop\images (2).jpg"/>
          <p:cNvPicPr>
            <a:picLocks noChangeAspect="1" noChangeArrowheads="1"/>
          </p:cNvPicPr>
          <p:nvPr/>
        </p:nvPicPr>
        <p:blipFill>
          <a:blip r:embed="rId3"/>
          <a:srcRect/>
          <a:stretch>
            <a:fillRect/>
          </a:stretch>
        </p:blipFill>
        <p:spPr bwMode="auto">
          <a:xfrm>
            <a:off x="6000760" y="4357694"/>
            <a:ext cx="2827010" cy="2071702"/>
          </a:xfrm>
          <a:prstGeom prst="rect">
            <a:avLst/>
          </a:prstGeom>
          <a:noFill/>
        </p:spPr>
      </p:pic>
    </p:spTree>
  </p:cSld>
  <p:clrMapOvr>
    <a:masterClrMapping/>
  </p:clrMapOvr>
  <p:transition>
    <p:split orient="ver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0" dirty="0"/>
          </a:p>
        </p:txBody>
      </p:sp>
      <p:sp>
        <p:nvSpPr>
          <p:cNvPr id="3" name="2 Metin Yer Tutucusu"/>
          <p:cNvSpPr>
            <a:spLocks noGrp="1"/>
          </p:cNvSpPr>
          <p:nvPr>
            <p:ph type="body" idx="1"/>
          </p:nvPr>
        </p:nvSpPr>
        <p:spPr>
          <a:xfrm>
            <a:off x="428596" y="1214422"/>
            <a:ext cx="8001056" cy="3929090"/>
          </a:xfrm>
        </p:spPr>
        <p:txBody>
          <a:bodyPr>
            <a:normAutofit fontScale="77500" lnSpcReduction="20000"/>
          </a:bodyPr>
          <a:lstStyle/>
          <a:p>
            <a:endParaRPr lang="tr-TR" sz="2400" dirty="0" smtClean="0">
              <a:solidFill>
                <a:schemeClr val="tx1"/>
              </a:solidFill>
              <a:latin typeface="Comic Sans MS" pitchFamily="66" charset="0"/>
            </a:endParaRPr>
          </a:p>
          <a:p>
            <a:endParaRPr lang="tr-TR" sz="2400" dirty="0" smtClean="0">
              <a:solidFill>
                <a:schemeClr val="tx1"/>
              </a:solidFill>
              <a:latin typeface="Comic Sans MS" pitchFamily="66" charset="0"/>
            </a:endParaRPr>
          </a:p>
          <a:p>
            <a:endParaRPr lang="tr-TR" sz="2400" dirty="0" smtClean="0">
              <a:solidFill>
                <a:schemeClr val="tx1"/>
              </a:solidFill>
              <a:latin typeface="Comic Sans MS" pitchFamily="66" charset="0"/>
            </a:endParaRPr>
          </a:p>
          <a:p>
            <a:endParaRPr lang="tr-TR" sz="2400" dirty="0" smtClean="0">
              <a:solidFill>
                <a:schemeClr val="tx1"/>
              </a:solidFill>
              <a:latin typeface="Comic Sans MS" pitchFamily="66" charset="0"/>
            </a:endParaRPr>
          </a:p>
          <a:p>
            <a:endParaRPr lang="tr-TR" sz="2400" dirty="0" smtClean="0">
              <a:solidFill>
                <a:schemeClr val="tx1"/>
              </a:solidFill>
              <a:latin typeface="Comic Sans MS" pitchFamily="66" charset="0"/>
            </a:endParaRPr>
          </a:p>
          <a:p>
            <a:endParaRPr lang="tr-TR" sz="1900" dirty="0" smtClean="0">
              <a:solidFill>
                <a:schemeClr val="tx1"/>
              </a:solidFill>
              <a:latin typeface="Comic Sans MS" pitchFamily="66" charset="0"/>
            </a:endParaRPr>
          </a:p>
          <a:p>
            <a:r>
              <a:rPr lang="tr-TR" sz="3000" dirty="0" smtClean="0">
                <a:solidFill>
                  <a:schemeClr val="tx1"/>
                </a:solidFill>
                <a:latin typeface="Comic Sans MS" pitchFamily="66" charset="0"/>
              </a:rPr>
              <a:t>Ben dili, bireyin karşısındaki kişiyi suçlamadan, küçültmeden, bir konuya ilişkin, duygu ve düşüncelerini iletmesidir.</a:t>
            </a:r>
          </a:p>
          <a:p>
            <a:endParaRPr lang="tr-TR" sz="3000" dirty="0" smtClean="0">
              <a:solidFill>
                <a:schemeClr val="tx1"/>
              </a:solidFill>
              <a:latin typeface="Comic Sans MS" pitchFamily="66" charset="0"/>
            </a:endParaRPr>
          </a:p>
          <a:p>
            <a:r>
              <a:rPr lang="tr-TR" sz="3000" dirty="0" smtClean="0">
                <a:solidFill>
                  <a:schemeClr val="tx1"/>
                </a:solidFill>
                <a:latin typeface="Comic Sans MS" pitchFamily="66" charset="0"/>
              </a:rPr>
              <a:t>Sen dili ise, kişinin karşısındaki kişiyi suçlayarak, aşağılayarak konuşmasıdır.</a:t>
            </a:r>
          </a:p>
          <a:p>
            <a:endParaRPr lang="tr-TR" sz="2400" dirty="0" smtClean="0">
              <a:solidFill>
                <a:schemeClr val="tx1"/>
              </a:solidFill>
              <a:latin typeface="Comic Sans MS" pitchFamily="66" charset="0"/>
            </a:endParaRPr>
          </a:p>
          <a:p>
            <a:endParaRPr lang="tr-TR" sz="2400" dirty="0" smtClean="0">
              <a:solidFill>
                <a:schemeClr val="tx1"/>
              </a:solidFill>
              <a:latin typeface="Comic Sans MS" pitchFamily="66" charset="0"/>
            </a:endParaRPr>
          </a:p>
          <a:p>
            <a:endParaRPr lang="tr-TR" sz="2400" dirty="0" smtClean="0">
              <a:solidFill>
                <a:schemeClr val="tx1"/>
              </a:solidFill>
              <a:latin typeface="Comic Sans MS" pitchFamily="66" charset="0"/>
            </a:endParaRPr>
          </a:p>
          <a:p>
            <a:endParaRPr lang="tr-TR" sz="2400" dirty="0" smtClean="0">
              <a:solidFill>
                <a:schemeClr val="tx1"/>
              </a:solidFill>
              <a:latin typeface="Comic Sans MS" pitchFamily="66" charset="0"/>
            </a:endParaRPr>
          </a:p>
          <a:p>
            <a:endParaRPr lang="tr-TR" sz="2400" dirty="0">
              <a:solidFill>
                <a:schemeClr val="tx1"/>
              </a:solidFill>
              <a:latin typeface="Comic Sans MS" pitchFamily="66" charset="0"/>
            </a:endParaRPr>
          </a:p>
        </p:txBody>
      </p:sp>
    </p:spTree>
  </p:cSld>
  <p:clrMapOvr>
    <a:masterClrMapping/>
  </p:clrMapOvr>
  <p:transition>
    <p:split orient="ver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1643050"/>
            <a:ext cx="6400800" cy="3995750"/>
          </a:xfrm>
        </p:spPr>
        <p:txBody>
          <a:bodyPr>
            <a:normAutofit/>
          </a:bodyPr>
          <a:lstStyle/>
          <a:p>
            <a:pPr algn="just">
              <a:buFont typeface="Wingdings" pitchFamily="2" charset="2"/>
              <a:buChar char="v"/>
            </a:pPr>
            <a:r>
              <a:rPr lang="tr-TR" dirty="0" smtClean="0">
                <a:solidFill>
                  <a:schemeClr val="tx1"/>
                </a:solidFill>
                <a:latin typeface="Comic Sans MS" pitchFamily="66" charset="0"/>
              </a:rPr>
              <a:t>Savunmaya itmez.</a:t>
            </a:r>
          </a:p>
          <a:p>
            <a:pPr algn="just">
              <a:buFont typeface="Wingdings" pitchFamily="2" charset="2"/>
              <a:buChar char="v"/>
            </a:pPr>
            <a:r>
              <a:rPr lang="tr-TR" dirty="0" smtClean="0">
                <a:solidFill>
                  <a:schemeClr val="tx1"/>
                </a:solidFill>
                <a:latin typeface="Comic Sans MS" pitchFamily="66" charset="0"/>
              </a:rPr>
              <a:t>Suçluluk hissettirmez.</a:t>
            </a:r>
          </a:p>
          <a:p>
            <a:pPr algn="just">
              <a:buFont typeface="Wingdings" pitchFamily="2" charset="2"/>
              <a:buChar char="v"/>
            </a:pPr>
            <a:r>
              <a:rPr lang="tr-TR" dirty="0" smtClean="0">
                <a:solidFill>
                  <a:schemeClr val="tx1"/>
                </a:solidFill>
                <a:latin typeface="Comic Sans MS" pitchFamily="66" charset="0"/>
              </a:rPr>
              <a:t>Duygunun nedeni anlaşıldığı için iletişim sağlıklı olur.</a:t>
            </a:r>
          </a:p>
          <a:p>
            <a:pPr algn="just">
              <a:buFont typeface="Wingdings" pitchFamily="2" charset="2"/>
              <a:buChar char="v"/>
            </a:pPr>
            <a:r>
              <a:rPr lang="tr-TR" dirty="0" smtClean="0">
                <a:solidFill>
                  <a:schemeClr val="tx1"/>
                </a:solidFill>
                <a:latin typeface="Comic Sans MS" pitchFamily="66" charset="0"/>
              </a:rPr>
              <a:t>Ben iletisi alan kişi başkaları ı düşünmeyi de öğrenir.</a:t>
            </a:r>
          </a:p>
          <a:p>
            <a:pPr algn="just">
              <a:buFont typeface="Wingdings" pitchFamily="2" charset="2"/>
              <a:buChar char="v"/>
            </a:pPr>
            <a:r>
              <a:rPr lang="tr-TR" dirty="0" smtClean="0">
                <a:solidFill>
                  <a:schemeClr val="tx1"/>
                </a:solidFill>
                <a:latin typeface="Comic Sans MS" pitchFamily="66" charset="0"/>
              </a:rPr>
              <a:t>Anlaşmazlıkları azaltır.</a:t>
            </a:r>
          </a:p>
          <a:p>
            <a:pPr algn="just">
              <a:buFont typeface="Wingdings" pitchFamily="2" charset="2"/>
              <a:buChar char="v"/>
            </a:pPr>
            <a:r>
              <a:rPr lang="tr-TR" dirty="0" smtClean="0">
                <a:solidFill>
                  <a:schemeClr val="tx1"/>
                </a:solidFill>
                <a:latin typeface="Comic Sans MS" pitchFamily="66" charset="0"/>
              </a:rPr>
              <a:t>Konuşan kişiyi rahatlatır.</a:t>
            </a:r>
          </a:p>
        </p:txBody>
      </p:sp>
      <p:sp>
        <p:nvSpPr>
          <p:cNvPr id="2" name="1 Başlık"/>
          <p:cNvSpPr>
            <a:spLocks noGrp="1"/>
          </p:cNvSpPr>
          <p:nvPr>
            <p:ph type="ctrTitle"/>
          </p:nvPr>
        </p:nvSpPr>
        <p:spPr>
          <a:xfrm>
            <a:off x="714348" y="357166"/>
            <a:ext cx="7772400" cy="1470025"/>
          </a:xfrm>
        </p:spPr>
        <p:txBody>
          <a:bodyPr/>
          <a:lstStyle/>
          <a:p>
            <a:r>
              <a:rPr lang="tr-TR" b="1" dirty="0" smtClean="0">
                <a:solidFill>
                  <a:srgbClr val="C00000"/>
                </a:solidFill>
                <a:latin typeface="Comic Sans MS" pitchFamily="66" charset="0"/>
              </a:rPr>
              <a:t>BEN DİLİ</a:t>
            </a:r>
            <a:endParaRPr lang="tr-TR" b="1" dirty="0">
              <a:solidFill>
                <a:srgbClr val="C00000"/>
              </a:solidFill>
              <a:latin typeface="Comic Sans MS" pitchFamily="66" charset="0"/>
            </a:endParaRPr>
          </a:p>
        </p:txBody>
      </p:sp>
    </p:spTree>
  </p:cSld>
  <p:clrMapOvr>
    <a:masterClrMapping/>
  </p:clrMapOvr>
  <p:transition>
    <p:split orient="ver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1643050"/>
            <a:ext cx="6400800" cy="3995750"/>
          </a:xfrm>
        </p:spPr>
        <p:txBody>
          <a:bodyPr>
            <a:normAutofit/>
          </a:bodyPr>
          <a:lstStyle/>
          <a:p>
            <a:pPr algn="just">
              <a:buFont typeface="Wingdings" pitchFamily="2" charset="2"/>
              <a:buChar char="v"/>
            </a:pPr>
            <a:r>
              <a:rPr lang="tr-TR" sz="2800" dirty="0" smtClean="0">
                <a:solidFill>
                  <a:schemeClr val="tx1"/>
                </a:solidFill>
                <a:latin typeface="Comic Sans MS" pitchFamily="66" charset="0"/>
              </a:rPr>
              <a:t>Suçlayıcıdır.</a:t>
            </a:r>
          </a:p>
          <a:p>
            <a:pPr algn="just">
              <a:buFont typeface="Wingdings" pitchFamily="2" charset="2"/>
              <a:buChar char="v"/>
            </a:pPr>
            <a:r>
              <a:rPr lang="tr-TR" sz="2800" dirty="0" smtClean="0">
                <a:solidFill>
                  <a:schemeClr val="tx1"/>
                </a:solidFill>
                <a:latin typeface="Comic Sans MS" pitchFamily="66" charset="0"/>
              </a:rPr>
              <a:t>Davranıştan çok kişiliğe yöneliktir.</a:t>
            </a:r>
          </a:p>
          <a:p>
            <a:pPr algn="just">
              <a:buFont typeface="Wingdings" pitchFamily="2" charset="2"/>
              <a:buChar char="v"/>
            </a:pPr>
            <a:r>
              <a:rPr lang="tr-TR" sz="2800" dirty="0" smtClean="0">
                <a:solidFill>
                  <a:schemeClr val="tx1"/>
                </a:solidFill>
                <a:latin typeface="Comic Sans MS" pitchFamily="66" charset="0"/>
              </a:rPr>
              <a:t>Kişiye anlaşılmadığını hissettirir.</a:t>
            </a:r>
          </a:p>
          <a:p>
            <a:pPr algn="just">
              <a:buFont typeface="Wingdings" pitchFamily="2" charset="2"/>
              <a:buChar char="v"/>
            </a:pPr>
            <a:r>
              <a:rPr lang="tr-TR" sz="2800" dirty="0" smtClean="0">
                <a:solidFill>
                  <a:schemeClr val="tx1"/>
                </a:solidFill>
                <a:latin typeface="Comic Sans MS" pitchFamily="66" charset="0"/>
              </a:rPr>
              <a:t>Neye kızıldığının anlaşılmamasına neden olur.</a:t>
            </a:r>
          </a:p>
          <a:p>
            <a:pPr algn="just">
              <a:buFont typeface="Wingdings" pitchFamily="2" charset="2"/>
              <a:buChar char="v"/>
            </a:pPr>
            <a:r>
              <a:rPr lang="tr-TR" sz="2800" dirty="0" smtClean="0">
                <a:solidFill>
                  <a:schemeClr val="tx1"/>
                </a:solidFill>
                <a:latin typeface="Comic Sans MS" pitchFamily="66" charset="0"/>
              </a:rPr>
              <a:t>Kişiyi incitir, kırar.</a:t>
            </a:r>
            <a:endParaRPr lang="tr-TR" sz="2800" dirty="0">
              <a:solidFill>
                <a:schemeClr val="tx1"/>
              </a:solidFill>
              <a:latin typeface="Comic Sans MS" pitchFamily="66" charset="0"/>
            </a:endParaRPr>
          </a:p>
        </p:txBody>
      </p:sp>
      <p:sp>
        <p:nvSpPr>
          <p:cNvPr id="2" name="1 Başlık"/>
          <p:cNvSpPr>
            <a:spLocks noGrp="1"/>
          </p:cNvSpPr>
          <p:nvPr>
            <p:ph type="ctrTitle"/>
          </p:nvPr>
        </p:nvSpPr>
        <p:spPr>
          <a:xfrm>
            <a:off x="785786" y="357166"/>
            <a:ext cx="7772400" cy="1470025"/>
          </a:xfrm>
        </p:spPr>
        <p:txBody>
          <a:bodyPr/>
          <a:lstStyle/>
          <a:p>
            <a:r>
              <a:rPr lang="tr-TR" b="1" dirty="0" smtClean="0">
                <a:solidFill>
                  <a:srgbClr val="C00000"/>
                </a:solidFill>
                <a:latin typeface="Comic Sans MS" pitchFamily="66" charset="0"/>
              </a:rPr>
              <a:t>SEN DİLİ</a:t>
            </a:r>
            <a:endParaRPr lang="tr-TR" b="1" dirty="0">
              <a:solidFill>
                <a:srgbClr val="C00000"/>
              </a:solidFill>
              <a:latin typeface="Comic Sans MS" pitchFamily="66" charset="0"/>
            </a:endParaRPr>
          </a:p>
        </p:txBody>
      </p:sp>
    </p:spTree>
  </p:cSld>
  <p:clrMapOvr>
    <a:masterClrMapping/>
  </p:clrMapOvr>
  <p:transition>
    <p:split orient="vert" dir="in"/>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TotalTime>
  <Words>484</Words>
  <PresentationFormat>Ekran Gösterisi (4:3)</PresentationFormat>
  <Paragraphs>76</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Hisse Senedi</vt:lpstr>
      <vt:lpstr>İLETİŞİM</vt:lpstr>
      <vt:lpstr>İLETİŞİM</vt:lpstr>
      <vt:lpstr>İletişim, kişilerin duygu,düşünce ya da fikirlerini karşıdaki kişi ya da kişilere çeşitli yollarla aktarmasıdır.</vt:lpstr>
      <vt:lpstr>SÖZSÜZ İLETİŞİM</vt:lpstr>
      <vt:lpstr>Sözel Olmayan İletişim Öğeleri</vt:lpstr>
      <vt:lpstr>            SEN DİLİ</vt:lpstr>
      <vt:lpstr>Slayt 7</vt:lpstr>
      <vt:lpstr>BEN DİLİ</vt:lpstr>
      <vt:lpstr>SEN DİLİ</vt:lpstr>
      <vt:lpstr>Örnek Ben Dili İfadeleri</vt:lpstr>
      <vt:lpstr>Örnek Sen Dili İfadeleri</vt:lpstr>
      <vt:lpstr>Örnek Olay</vt:lpstr>
      <vt:lpstr>Ben dilinde dikkat edilmesi gereken nokta, karşıdakini suçlamadan olayı tanımlamak, kişide oluşturduğu etki ve duyguyu ifade etmektir.  Ben dilinin günlük hayat içinde kullanılması, kişiliğin değerlendirilmesi yerine davranışın değerlendirilmesini ortaya çıkarır.</vt:lpstr>
      <vt:lpstr>ETKİN DİNLEME</vt:lpstr>
      <vt:lpstr>Etkin Dinlemenin Yararları</vt:lpstr>
      <vt:lpstr>Örnek Olay</vt:lpstr>
      <vt:lpstr>KATILIMINIZ İÇİN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İLETİŞİM</dc:title>
  <dc:creator>gamze</dc:creator>
  <cp:lastModifiedBy>gamze</cp:lastModifiedBy>
  <cp:revision>11</cp:revision>
  <dcterms:created xsi:type="dcterms:W3CDTF">2019-05-16T12:36:24Z</dcterms:created>
  <dcterms:modified xsi:type="dcterms:W3CDTF">2020-11-22T13:47:19Z</dcterms:modified>
</cp:coreProperties>
</file>